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312" r:id="rId2"/>
    <p:sldId id="256" r:id="rId3"/>
    <p:sldId id="311" r:id="rId4"/>
    <p:sldId id="314" r:id="rId5"/>
    <p:sldId id="305" r:id="rId6"/>
    <p:sldId id="306" r:id="rId7"/>
    <p:sldId id="271" r:id="rId8"/>
    <p:sldId id="272" r:id="rId9"/>
    <p:sldId id="304" r:id="rId10"/>
    <p:sldId id="303" r:id="rId11"/>
    <p:sldId id="313" r:id="rId12"/>
    <p:sldId id="316" r:id="rId13"/>
    <p:sldId id="269" r:id="rId14"/>
    <p:sldId id="323" r:id="rId15"/>
    <p:sldId id="328" r:id="rId16"/>
    <p:sldId id="324" r:id="rId17"/>
    <p:sldId id="275" r:id="rId18"/>
    <p:sldId id="329" r:id="rId19"/>
    <p:sldId id="325" r:id="rId20"/>
    <p:sldId id="336" r:id="rId21"/>
    <p:sldId id="337" r:id="rId22"/>
    <p:sldId id="338" r:id="rId23"/>
    <p:sldId id="341" r:id="rId24"/>
    <p:sldId id="342" r:id="rId25"/>
    <p:sldId id="333" r:id="rId26"/>
    <p:sldId id="270" r:id="rId27"/>
    <p:sldId id="276" r:id="rId28"/>
    <p:sldId id="274" r:id="rId29"/>
    <p:sldId id="327" r:id="rId30"/>
    <p:sldId id="315" r:id="rId31"/>
    <p:sldId id="320" r:id="rId32"/>
    <p:sldId id="321" r:id="rId33"/>
    <p:sldId id="330" r:id="rId34"/>
    <p:sldId id="317" r:id="rId35"/>
    <p:sldId id="290" r:id="rId36"/>
    <p:sldId id="288" r:id="rId37"/>
    <p:sldId id="291" r:id="rId38"/>
    <p:sldId id="292" r:id="rId39"/>
    <p:sldId id="294" r:id="rId40"/>
    <p:sldId id="318" r:id="rId41"/>
    <p:sldId id="343" r:id="rId42"/>
    <p:sldId id="326" r:id="rId43"/>
    <p:sldId id="344" r:id="rId44"/>
    <p:sldId id="345" r:id="rId45"/>
    <p:sldId id="346" r:id="rId46"/>
    <p:sldId id="319" r:id="rId47"/>
    <p:sldId id="348" r:id="rId48"/>
    <p:sldId id="350" r:id="rId49"/>
    <p:sldId id="347" r:id="rId50"/>
    <p:sldId id="349" r:id="rId51"/>
    <p:sldId id="257" r:id="rId52"/>
    <p:sldId id="351" r:id="rId53"/>
    <p:sldId id="352" r:id="rId54"/>
    <p:sldId id="353" r:id="rId55"/>
    <p:sldId id="354" r:id="rId56"/>
    <p:sldId id="355" r:id="rId57"/>
    <p:sldId id="356" r:id="rId58"/>
    <p:sldId id="357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A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7"/>
    <p:restoredTop sz="96371"/>
  </p:normalViewPr>
  <p:slideViewPr>
    <p:cSldViewPr snapToGrid="0">
      <p:cViewPr varScale="1">
        <p:scale>
          <a:sx n="124" d="100"/>
          <a:sy n="124" d="100"/>
        </p:scale>
        <p:origin x="18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7:50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1 544 24575,'13'0'0,"32"0"0,32 0 0,-27 0 0,3 0 0,9 0 0,2 0-1346,-1 0 0,1 0 1346,9 0 0,2 0-701,-3 0 1,1 0 700,1 0 0,1 0 0,1-2 0,2 0 0,3-2 0,2-1 0,10-1 0,2-2-555,-27 2 0,0-1 1,1 0 554,1 0 0,0 0 0,0 0 0,1-1 0,-1 1 0,1-1 0,2 0 0,1 0 0,-1 1 0,1 0 0,1 1 0,0 0-930,5 0 0,1 0 0,1 0 930,4 0 0,1-1 0,0 1 0,2 1 0,0 1 0,1-1-1124,2-1 1,0 0 0,-2 0 1123,-7 1 0,-2-1 0,0 1 0,-1 1 0,-1 0 0,0 0-239,-1-1 0,1 0 0,0-1 239,1 1 0,2 0 0,0-1 0,9 0 0,0 0 0,1-1 0,-2 0 0,-1-1 0,0 0 0,-3 0 0,0 0 0,-2 0 0,-4 0 0,-1 0 0,-1 0 75,-5 1 0,-1 0 0,-2-1-75,-2-1 0,-2 0 0,0 0 0,28-4 0,-2-1 512,-13 1 0,-1 1-512,2-1 0,-1 1 0,-3 4 0,0 0 0,-3 1 0,-2 0 0,-6 2 0,-3 0 0,34 0 3693,-8-2-3693,-6 3 2094,10 0-2094,-7 0 0,-9 3 0,-8 1 2145,-6-1-2145,-10 1 1614,-4 0-1614,-8 0 0,-8 0 0,-6 0 1184,-5 0-1184,-6 0 655,-1 0-655,-2 0 0,-3 0 0,1 0 0,-2 0 0,1 0 0,-4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32.6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6 24575,'16'0'0,"-1"0"0,-2 0 0,2 0 0,2 0 0,3 0 0,-2 0 0,2 0 0,-1 0 0,1 0 0,4-2 0,1-1 0,3 5 0,0 4 0,0 5 0,-3 1 0,-1-1 0,5 2 0,1 2 0,7 2 0,3 0 0,3 7 0,3 3 0,-2 2 0,-2 0 0,-4-4 0,2 0 0,1 0 0,-1-1 0,5 5 0,-7-4 0,-1-1 0,-1-2 0,-4-4 0,0 2 0,-3 0 0,0-3 0,-3-1 0,2 1 0,0-1 0,-2 0 0,-2 0 0,-3-1 0,-1-2 0,-2-2 0,-3-2 0,-2-1 0,-3 0 0,0 0 0,-1 1 0,-1-2 0,1-2 0,-2-1 0,-2-3 0,-3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41.6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24575,'22'13'0,"1"0"0,17 21 0,5 9 0,3 6 0,9 9 0,-1-9 0,-3-3 0,-2 1 0,-4-4 0,0 0 0,3 3 0,-1-4 0,-3-4 0,-4-6 0,3-2 0,-1 0 0,11 10 0,5 10 0,3 6 0,0 2 0,-8 2 0,-2 1 0,1 1 0,1 2 0,-2-3 0,-5-1 0,-6-6 0,0-2 0,1 0 0,1 4 0,2 7 0,0 2 0,1 3 0,-1 2 0,1 4 0,-4-2 0,-1 0 0,-4-1 0,-5-5 0,3 3 0,-7-11 0,0-2 0,-1 3 0,-2 3 0,1 10 0,-1 3 0,1 2 0,-2 1 0,1-1 0,1 1 0,-11-29 0,1 3 0,3 6 0,1 0-322,-1-1 1,0 0 321,0 0 0,0-3 0,10 25 0,0-8 0,4 6 0,4-3 0,7 4 0,1-6 0,0-5-150,3-3 150,1-6 0,2-5 0,-1-5 0,0-1 0,4 2 0,0-1 0,-1-5 638,-2-4-638,0 0 0,1 1 0,5 8 155,-4 1-155,-5-1 0,-8-3 0,-3-4 0,-7-1 0,-4-2 0,-2 0 0,-3 1 0,4 15 0,-1 0 0,-1 5 0,1 1 0,0-6 0,3 11 0,1 0 0,-1-3 0,-1 0 0,-3-6 0,-3-4 0,-4-2 0,-1-4 0,-5 0 0,-2-2 0,-4 0 0,0-1 0,1-4 0,-3 4 0,0-3 0,0 1 0,1 0 0,-1-4 0,0 4 0,0 1 0,0 3 0,0 9 0,0 2 0,-1-1 0,1-3 0,0-9 0,0-3 0,-1-1 0,1-6 0,0 1 0,-1-4 0,-1-6 0,-1-3 0,0-5 0,0-3 0,0-1 0,0-3 0,0-1 0,0 1 0,0 0 0,0 2 0,0 4 0,0 3 0,0 5 0,0 1 0,0 1 0,0-11 0,0-4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44.8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24575,'15'0'0,"0"0"0,10 0 0,8 0 0,-2 0 0,1 2 0,2 4 0,-2 4 0,6 8 0,-1 4 0,-5 3 0,7 6 0,3-1 0,0-1 0,4 4 0,-8-6 0,0-1 0,-3-1 0,-4-5 0,4 4 0,-2-3 0,0 0 0,-4-3 0,0 0 0,0-1 0,-3-2 0,-2-2 0,-4-3 0,1 0 0,-3-1 0,-1 0 0,-2-1 0,-1 1 0,-2-1 0,-3 0 0,0-2 0,0-1 0,0-2 0,0 1 0,-1-2 0,1 0 0,-2 1 0,0-1 0,2 1 0,3 2 0,2-2 0,3 1 0,-3-1 0,1 0 0,0 1 0,-2-1 0,-2-1 0,-2 0 0,3-2 0,-1 1 0,1 0 0,-2 2 0,-1-1 0,1 0 0,0-2 0,2 0 0,-5 1 0,-1 3 0,-2 2 0,-3-2 0,1-1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46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17 24575,'-6'-12'0,"15"7"0,19 16 0,17 11 0,6 8 0,7 8 0,9 6 0,-15-10 0,4 2 0,6 7 0,3 1-1136,9 5 1,2 2 1135,5 4 0,0 0 0,-10-5 0,-1-1 0,6 1 0,1 1 0,0 2 0,1 0 0,3 2 0,0-1 0,-2 0 0,-2 0 0,-1 0 0,-2-1 0,-11-9 0,-3-2 0,-2-1 0,-1-2-493,1 0 1,-1-1 492,-6-5 0,1-1 0,9 6 0,1 0-663,0 0 0,0-1 663,2 1 0,0 1 0,6 4 0,0-1 0,-4-1 0,0-2 0,5 3 0,0-2 0,-4-3 0,-3-2 0,-4-2 0,-1 0-133,-5-4 0,-3 0 133,-6-4 0,-3 0 1950,40 23-1950,-18-12 1005,-12-5-1005,-10-6 1551,-4-5-1551,-9-4 342,-11-4-342,-4-3 0,-4-1 0,-4-2 0,-2-3 0,-3-1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47.6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24575,'17'0'0,"20"0"0,21 0 0,15 0 0,9 0 0,-7 0 0,12 8 0,7 9-729,1 7 729,-43-8 0,0 2 0,2 1 0,2 1 0,4 2 0,3 2-868,9 6 0,3 0 868,1 2 0,1 0 0,1 2 0,0 1 0,3 2 0,0 1 0,-5-3 0,0 1 0,-1-1 0,0 0 0,-7-4 0,-1 0 0,0 0 0,-1 0 0,-3-2 0,0-1-579,0 2 1,-1 0 578,3 1 0,-1-1 0,-7-5 0,-2 1 0,3 3 0,0-1 0,-3-1 0,0-1 0,3 2 0,1 0 0,8 4 0,0 1 0,-6-4 0,0 0 0,-2 0 0,-1-1-278,-5-1 1,-3-1 277,-4-2 0,-1-1 0,42 22 602,-18-7-602,-17-7 1629,-15-10-1629,-9-4 0,-5-5 1272,-2-3-1272,6 3 674,8 5-674,6 4 0,6 3 0,6 3 0,3 0 0,4-1 0,-4-2 0,-12-5 0,-11-3 0,-11-4 0,-8-4 0,-4-4 0,-2-2 0,0 2 0,-3-3 0,-1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49.3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24575,'36'3'0,"10"10"0,21 15 0,-1 3 0,-21-10 0,2 2 0,44 17 0,-8-4 0,3 3 0,-34-13 0,-1 0 0,-1 0 0,-5-1 0,5 6 0,-3-1 0,-5-1 0,2 0 0,-7-8 0,-2 1 0,0-1 0,-6-2 0,0 1 0,-3-3 0,-4-3 0,-10-6 0,-3-3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57.9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24575,'46'0'0,"10"0"0,34 0-1843,-34 0 0,5 0 1843,21 0 0,8 0-1048,-16 0 0,4 0 0,2 0 1048,8 0 0,3 0 0,2 0-424,-15 0 1,2 0-1,0 0 1,0 0 423,-5 0 0,-1 0 0,1 0 0,1 0-818,11 0 1,2 0 0,1 0 0,-1 0 817,-3 0 0,0 0 0,0 0 0,0 0 0,2 0 0,1 0 0,-1 0 0,0 0 0,-1 0 0,0 0 0,0 0 0,-3 0 0,-7 0 0,-1 0 0,0 0 0,1 0-378,7 0 0,2 0 0,1 0 1,-1 0 377,0 0 0,0 0 0,0 0 0,1 0 0,5 0 0,1-1 0,1 1 0,-1 1 0,-2 0 0,0 0 0,0 0 0,0 1 0,-1 0 0,-1 1 0,1 0 0,-1 1 0,-2 0 0,0 1 0,0 0 0,0 1 0,-1 0 0,0 0 0,0 1 0,-1 0 0,0-1 0,-2 1 0,1 0 0,-1 0-65,-2-1 0,-1 1 1,1 0-1,-2 0 65,-2-1 0,0 0 0,-2 1 0,1 0 0,20 3 0,0 0 0,-2 1 0,-2 1 0,-1 0 0,-1 1 0,-9-2 0,-2 1 0,0 0 0,-4 1 0,-1-1 0,0 0 202,-4 0 0,0 0 1,0 0-203,0-2 0,-1 1 0,1 0 0,5 1 0,0 1 0,1 0 0,-3-1 0,1-1 0,-1 1 0,-2-2 0,0 0 0,0 0 0,-2 1 0,-1 0 0,1 0 0,-2-1 0,1-1 0,0 1 0,-1-1 0,0 1 0,1 0 0,1 0 0,1 1 0,1 0 0,1 1 0,1 0 0,0-1 0,0 1 0,-1 0 0,1 0 0,1 1 0,0 0 0,-1 0 0,24 4 0,-2 0 0,-2 0 0,0 1 789,0 2 1,-1 2-790,-3 0 0,0 0 1208,6 2 0,-1 0-1208,0 3 0,-2 0 827,-5-3 0,-2 1-827,-1-2 0,-1 1 0,-9-2 0,-2-1 533,-1 0 0,-1 0-533,-2-1 0,-2 0 0,-6-1 0,-1-1 624,-1 2 0,-1 0-624,-3-1 0,0 1 0,-3 1 0,0 1 0,-1 2 0,-1 1 0,-3-1 0,-1 0 0,37 29 0,-40-25 0,1 1 0,37 28 0,-40-27 0,0 1 0,33 30 0,-35-26 0,0 0 588,31 34-588,-7-1 0,-7-5 0,-6-7 0,-9-5 0,-8-9 1824,-4-2-1824,-3-1 1338,2 2-1338,4 2 881,-2-2-881,0-2 362,2 0-362,-2-1 0,1 0 0,-3-1 0,2 1 0,0-1 0,-2-3 0,4 4 0,-5-6 0,-2-2 0,-2 2 0,-5-7 0,1 3 0,0-3 0,-3-5 0,-2-4 0,-3-4 0,-3-2 0,-2-1 0,-1-2 0,-2-2 0,0 0 0,1 1 0,1 4 0,3 4 0,3 3 0,0 6 0,-1 1 0,3 3 0,3 3 0,3 2 0,8 8 0,6 2 0,3 6 0,3 1 0,-3 0 0,-4-1 0,3 1 0,-2 1 0,-2-3 0,-3-3 0,-5-2 0,-2-3 0,-1 1 0,3 1 0,-3-4 0,1-3 0,-1-4 0,0-5 0,-1-3 0,0-3 0,-2-1 0,0-2 0,-2-3 0,-2-3 0,-2-3 0,-1-4 0,1 1 0,3-1 0,3-1 0,1 2 0,3-1 0,4 2 0,4 0 0,1 1 0,2 2 0,-2-2 0,-2 2 0,1-2 0,-1-3 0,-2 1 0,-3-2 0,-1 1 0,-5-1 0,-1-1 0,-2 1 0,-4 0 0,0 0 0,0 0 0,-4-2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59.9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24575,'37'0'0,"12"0"0,15 0 0,13 8 0,6 5 0,-33 4 0,3 3 0,6 5 0,0 1 0,1 1 0,1 0-689,3 1 1,-1-2 688,-10-5 0,0 0 0,6-1 0,0 2 0,2 2 0,1 1 0,-1 1 0,1 0 0,1-1 0,-1 1 0,-6 0 0,0 1 0,1-3 0,-1 0 0,-6-2 0,-3 0 0,38 18-101,-4-4 101,-6-2 0,10 5 0,-7-6 0,-12-4 0,-12-6 0,-13-6 0,-10-2 0,-7-6 1018,-9-3-1018,-3-4 460,-5 0-460,-2 1 0,-1 2 0,-2-2 0,-1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01.2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20 24575,'3'-11'0,"9"3"0,17 8 0,21 0 0,11 4 0,17 12 0,10 13 0,-34-8 0,4 2 0,4 1 0,3 1-799,2 2 1,1 2 798,6 0 0,-1 2 0,-1 2 0,0 1 0,4 3 0,1 0 0,1-1 0,0 1 0,2 0 0,-1 1-1020,-1 0 0,0 0 1020,4 2 0,-1-1 0,-11-4 0,-2 0 0,-10-5 0,-1-2-303,-3-2 0,-2-1 303,34 16 0,-37-18 0,0-1 0,-1 0 0,0-1 0,36 15-141,-10-5 141,-10-5 0,-6-3 1361,-2-2-1361,0-3 2114,-5-5-2114,-7 0 0,-8-2 731,-8-1-731,-4-1 178,-5 0-178,-2 0 0,-4 0 0,-5 0 0,-3-4 0,-2-1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02.4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24 24575,'6'-10'0,"20"1"0,31 9 0,34-3 0,-28 1 0,5 3 0,7 4 0,2 4 0,9 3 0,1 3-1468,0 4 1,1 1 1467,8 4 0,2-1 0,-33-9 0,1 0 0,-1 1 0,29 8 0,-1 1 0,-3 0 0,-3-1 0,-18-3 0,-3-2 0,-2-1 0,-2 0-109,-3-2 1,-1 0 108,3 1 0,1 2 0,1 2 0,1 2 0,-1-1 0,1 2 0,4 0 0,1 1 0,-2 1 0,0 0 0,-4-2 0,-1-1 0,-1 1 0,-2 0 0,-6-2 0,-1-2 0,-4-1 0,-1-1 0,39 15-174,-20-9 174,-13-5 0,-8-3 0,-3 0 2110,-6-3-2110,-7 0 1010,-8-2-1010,-7-2 206,-3-1-206,-2-2 0,-2-1 0,-3 1 0,-2 5 0,-2 7 0,0-6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7:50:16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24575,'28'0'0,"12"0"0,54 0 0,-32 1 0,3 2 0,6 4 0,5 4 0,-8 0 0,5 2 0,1 2-2835,2 3 1,0 2 0,1 1 2834,1 1 0,1 1 0,-1 0 0,2 0 0,0 0 0,-1 1-100,-10-2 0,-2 0 0,0 1 100,2 0 0,0 2 0,2-1 0,6 2 0,1-1 0,1 2 0,-3 0 0,1 0 0,0 0 0,0 0 0,0 1 0,0-1 0,-2 0 0,-1 0 0,1 0 0,-2 0 0,0 0 0,1-1 0,-1 1 0,0 0 0,-1 0 0,-1 0 0,0 1 0,-1 0 0,0-1 0,-1-1 0,0 1 0,-1 1 0,-2-1 0,1 0 0,-4-1 0,0-1 0,-1-1 0,21 9 0,-1 0 0,-5-1 0,-1-1-504,-3 0 0,0 0 504,5 1 0,1 1 0,6 3 0,1 0 0,0 0 0,1 1 0,-2-1 0,0 1 0,-5-1 0,0 0 0,-1 0 0,-1 1 0,-4 0 0,-2 1 0,0-2 0,-3-1 0,-10-2 0,0 1 0,3 1 0,0 0 0,1-1 0,-1 0 0,-9-4 0,-1 1 0,5 0 0,-2 0-209,-8-5 1,-2 0 208,4 3 0,1-1 0,1 3 0,-1-1 0,-4-2 0,0-1 0,-2-1 0,0-1 0,41 24 0,-40-24 0,-1-1 0,40 24 0,-4-1 0,-3-1 0,-1 0 0,-5-1 0,-11-8 0,-6-1 5078,-5-5-5078,-3-3 2651,2 1-2651,-6-3 1699,-6-3-1699,-6-5 800,-7-4-800,-7-3 0,-4-2 0,-2-2 0,-1-2 0,-4-3 0,-7-2 0,-8 0 0,1 0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03.5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 23 24575,'-2'-11'0,"5"3"0,8 8 0,14 0 0,20 0 0,14 0 0,7-3 0,1 2 0,12 10 0,7 11-522,-34-6 0,1 3 522,6 3 0,0 0 0,-3-1 0,1 1 0,4 2 0,0 0 0,-5 2 0,1 0 0,-1-1 0,0-1 0,-5 0 0,-2-1-275,0 0 0,-1-1 275,1 0 0,-1-1 0,45 18 0,-1-1 0,-19-8 0,-11-3 0,-6 0 0,-8-3 0,-7-2 0,-11-5 1014,-11-4-1014,-5-2 145,-8-4 0,-1-3 0,-4-1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11.4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6437 24575,'21'0'0,"4"0"0,14 0 0,5-7 0,6-8 0,8-12 0,6-15 0,16-15-775,-34 21 0,2-2 775,8-7 0,2-4-1140,7-8 0,2-2 1140,-17 15 0,0-1 0,1-1-1839,2-4 1,1 0-1,-1 1 1839,-3 2 0,0 0 0,0 1 0,-1-1 0,0 0 0,0-1-520,-1 0 0,0-1 0,0-1 520,1-2 0,1-1 0,1-2 0,6-8 0,1-2 0,1 0-419,0-2 1,0 0 0,1 0 418,3-4 0,1-1 0,0-1-231,-14 16 1,1 0-1,0 0 1,-1 0 230,16-18 0,0 1 0,-1-1 0,1 1 0,-1 1 0,-1 0 601,-4 5 1,-2 2-1,-1 0-601,-4 4 0,-1 0 0,0 1 59,-4 4 1,-1 2 0,-1 0-60,17-21 0,-1 1 0,-5 3 0,-1 1 0,-8 12 0,0 0 0,-3 0 0,1 1 715,-1 2 1,0 0-716,1 0 0,0-2 0,3-4 0,1-1 0,-1 0 0,0-1 0,1-3 0,1 0 0,1 0 0,1 0 0,1-2 0,0 0 0,0 3 0,-1 0 0,-1 3 0,0 0 0,1-3 0,1-1 0,6-1 0,0 1 0,-4 4 0,0 2 0,-2 1 0,-1 2 0,-4 8 0,-2 1 0,-6 2 0,1-1 0,6-3 0,0 0 0,-2 4 0,-1 0 0,-5 4 0,-1 1 0,0 4 0,-1 1 2878,30-31-2878,-6 6 0,-4 7 2767,-12 9-2767,-9 11 2318,-9 8-2318,-10 9 1506,-8 7-1506,-1 1 200,2 2-200,0-1 0,1-2 0,-3-1 0,4-5 0,0-4 0,2-1 0,4-2 0,-1 3 0,0 0 0,-3 4 0,-4 0 0,-2 5 0,-2 3 0,1 1 0,-4 6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13.4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24575,'14'17'0,"10"10"0,27 24 0,-14-15 0,2 2 0,5 6 0,3 3 0,14 12 0,4 1-1230,-2 1 1,1 0 1229,1 2 0,-1-2 0,-5-4 0,-4-3 0,-13-14 0,-2-1 110,-2-4 1,0 0-111,30 28 0,2 3 0,-1 0 0,-4-2 0,-2-8 0,-5-5 0,-1-1 0,-5-6 0,-5-4 0,2-1 0,-4-2 0,-2-3 0,-5-4 1836,-9-6-1836,-5-6 402,-2-1-402,-2 1 0,-4-2 0,0-2 0,-3 1 0,0-2 0,-1 2 0,1 0 0,2 0 0,0 2 0,1-2 0,-2 0 0,1-1 0,1 2 0,3 9 0,-10-13 0,0 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14.9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24575,'20'4'0,"3"4"0,7 8 0,2 7 0,9 3 0,12 9 0,13 7 0,3 1 0,4 2 0,-12-7 0,0-3 0,4 2 0,-6-1 0,4 0 0,-5 1 0,-6-2 0,-4-3 0,-8-3 0,-10-8 0,-5-2 0,-4-2 0,-1-1 0,-2-2 0,-2-2 0,-3-1 0,-1 0 0,1 1 0,-1-2 0,0-1 0,-3 0 0,0-2 0,-2-1 0,-2-2 0,-1 0 0,0 0 0,1-1 0,1 3 0,2 0 0,1 3 0,-1-3 0,1 0 0,-1 1 0,1-1 0,-1 1 0,0-2 0,-1-2 0,0 1 0,1 1 0,0 0 0,-1 1 0,-2 0 0,-3-3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16.2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24575,'66'0'0,"-2"1"0,-8 7 0,6 4 0,1 2 0,1 3 0,2 4 0,1 3 0,10 5 0,-2 0 0,-16-5 0,-1-1-515,4 0 0,0-1 515,-6-3 0,-2 0 0,35 9 0,-9 7 0,10 6 0,-43-20 0,0 0 253,44 20-253,-9-6 0,-16-2 0,7 5 0,8 5-510,6 4 510,-8-4 0,-8 0 0,-7-5 0,-9-5 0,-6-2 757,-8-6-757,-5-1 0,-1-1 0,-3 0 0,0 1 0,0 1 530,0-1-530,4 1 0,-1 0 0,-1-4 0,-5-3 0,-6-3 0,-6-5 0,-5 0 0,-3-2 0,0-1 0,-1-3 0,0 0 0,-4-4 0,-2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17.6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24575,'17'-1'0,"6"8"0,22 13 0,8 11 0,11 4 0,16 5 0,-4-3 0,7 1 0,-6 2 0,-6-2 0,-2-3 0,-3 0 0,-6-5 0,-1 1 0,-5-2 0,-5-1 0,5 4 0,-4-3 0,5 2 0,0-3 0,-3-1 0,-2 0 0,2 1 0,-1-4 0,-1-2 0,-1 1 0,-9-4 0,-8-3 0,-4-3 0,-8-4 0,-2 0 0,-1 0 0,-4 0 0,-1-1 0,-2-2 0,-1-1 0,2 0 0,6 2 0,-8-3 0,3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19.2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24575,'28'0'0,"5"0"0,3 0 0,-1 0 0,5 0 0,-6 0 0,3 0 0,-5 0 0,-4 2 0,0 1 0,0 2 0,3 2 0,-1 2 0,2-1 0,-6-2 0,0 0 0,-1 2 0,-5 0 0,0 2 0,-3 0 0,-2-3 0,3 1 0,-1 1 0,1 0 0,3 1 0,-3-2 0,-3 0 0,-2-3 0,-4 0 0,0-1 0,0-1 0,-2 0 0,-3 1 0,-2-1 0,-2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20.6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24575,'18'0'0,"14"0"0,26 0 0,28 0 0,-33 0 0,2 3 0,9 2 0,1 2-813,0 2 1,-1 2 812,1 3 0,-1 2 0,1 3 0,-1 0 0,-4 0 0,0 1 0,8 3 0,1 1 0,-2 0 0,0-1 0,-1 1 0,1 0 0,0-2 0,-2-1-2992,-15-4 1,-1-1 2991,36 9-78,-12-7 78,-6 0 0,12 3 0,1 1 0,-6-2 0,-6 1 0,-5-5 0,-5 2 819,-2-1-819,-5 0 6742,-5 1-6742,-2-2 125,-4-1-125,-3-4 0,-3-1 0,-1 3 0,2 2 0,4 4 0,5 2 0,-2 0 0,0-1 0,-1 0 0,-4-2 0,-3-3 0,-5 0 0,-5-2 0,-4-3 0,-4-2 0,-1-2 0,0 0 0,0-1 0,4 2 0,3 0 0,2 1 0,1 1 0,-1-1 0,-2-1 0,-1-1 0,0 2 0,-3-1 0,-4-2 0,-7-1 0,-3-2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21.9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 24575,'25'0'0,"4"0"0,4 0 0,6 0 0,6 0 0,-3 0 0,-1-2 0,-9-2 0,-5 3 0,1 3 0,2 6 0,2 4 0,8 8 0,5 3 0,-1 5 0,10 3 0,-5-5 0,21 12 0,4-3 0,-5 0 0,4 0 0,-12-6 0,-1 1 0,-3-3 0,-6-3 0,-3-4 0,1 3 0,0 2 0,1 1 0,1 1 0,3 0 0,-2 0 0,-2 0 0,1 0 0,-5-4 0,2-1 0,-7-4 0,-8-2 0,-3-1 0,-5-1 0,1 1 0,-3-1 0,-4-1 0,-1-2 0,0-1 0,1 1 0,5 3 0,1-1 0,3 1 0,-1-1 0,-2 0 0,-4-1 0,-4-1 0,-1-3 0,-3 1 0,-1 0 0,-2-2 0,-1-2 0,-1-1 0,-4 0 0,-1-1 0,-3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23.2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24575,'15'0'0,"28"3"0,18 5 0,15 9 0,4 8 0,-13 7 0,12 3 0,-12-4 0,1 0 0,-6 1 0,-10 1 0,3 2 0,-5-4 0,-2-3 0,-2 0 0,4 0 0,-3-2 0,-4 0 0,-5-2 0,-5 0 0,-3-4 0,-1 0 0,2 0 0,1 1 0,2 0 0,0 0 0,1 0 0,0 1 0,2-1 0,-3-2 0,-6-4 0,-8-4 0,-7-1 0,-3-3 0,-7-2 0,0-3 0,-5-2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7:50:21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5454 24575,'0'-18'0,"0"0"0,0-2 0,0-19 0,0-7 0,0-8 0,5-6 0,7 6 0,8-6 0,9-17 0,1 1 0,4-6-418,5-2 418,-1 11 0,-1 0 0,-5 12 0,-4 4 0,0 5 0,1-4 0,-2 4 418,-1 5-418,0 4 0,2 4 0,1-3 0,1-1 0,3-5 0,3-4 0,10-14 0,2-3 0,-4 1 0,6-11-577,-5 6 577,10-10 0,-22 34 0,1 0 0,0-1 0,1 0 0,-1 1 0,1 0 0,3-7 0,-1 0 0,-6 8 0,0 1 0,3-6 0,0-2-541,1 2 0,1 0 541,-1 0 0,1-1 0,2-6 0,0 0 0,-4 8 0,-1 2 0,-3 2 0,-1 1 0,23-38 0,-25 42 0,1-2 0,1-5 0,1-1 0,4-7 0,-1 0 0,0 1 0,-1 0 0,6-5 0,0-2-1002,2-2 1,0-1 1001,3-4 0,1-1 0,2-1 0,0 0 0,-2 1 0,0 1 0,1 0 0,0 1 0,0-1 0,-1 3 0,-7 9 0,-2 3 0,-2 6 0,0 1-233,-4 4 0,-1 1 233,-1 2 0,1-1 0,1-4 0,1-2 0,-1 4 0,0 1 0,22-35 421,-7 12-421,-8 11 964,-8 8-964,-2 9 2112,-6 9-2112,-4 6 566,-4 6-566,-3 5 65,-2 3-65,0 4 0,-1 1 0,-2 2 0,-1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7:50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1 544 24575,'13'0'0,"32"0"0,32 0 0,-27 0 0,3 0 0,9 0 0,2 0-1346,-1 0 0,1 0 1346,9 0 0,2 0-701,-3 0 1,1 0 700,1 0 0,1 0 0,1-2 0,2 0 0,3-2 0,2-1 0,10-1 0,2-2-555,-27 2 0,0-1 1,1 0 554,1 0 0,0 0 0,0 0 0,1-1 0,-1 1 0,1-1 0,2 0 0,1 0 0,-1 1 0,1 0 0,1 1 0,0 0-930,5 0 0,1 0 0,1 0 930,4 0 0,1-1 0,0 1 0,2 1 0,0 1 0,1-1-1124,2-1 1,0 0 0,-2 0 1123,-7 1 0,-2-1 0,0 1 0,-1 1 0,-1 0 0,0 0-239,-1-1 0,1 0 0,0-1 239,1 1 0,2 0 0,0-1 0,9 0 0,0 0 0,1-1 0,-2 0 0,-1-1 0,0 0 0,-3 0 0,0 0 0,-2 0 0,-4 0 0,-1 0 0,-1 0 75,-5 1 0,-1 0 0,-2-1-75,-2-1 0,-2 0 0,0 0 0,28-4 0,-2-1 512,-13 1 0,-1 1-512,2-1 0,-1 1 0,-3 4 0,0 0 0,-3 1 0,-2 0 0,-6 2 0,-3 0 0,34 0 3693,-8-2-3693,-6 3 2094,10 0-2094,-7 0 0,-9 3 0,-8 1 2145,-6-1-2145,-10 1 1614,-4 0-1614,-8 0 0,-8 0 0,-6 0 1184,-5 0-1184,-6 0 655,-1 0-655,-2 0 0,-3 0 0,1 0 0,-2 0 0,1 0 0,-4 0 0,-2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7:50:16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24575,'28'0'0,"12"0"0,54 0 0,-32 1 0,3 2 0,6 4 0,5 4 0,-8 0 0,5 2 0,1 2-2835,2 3 1,0 2 0,1 1 2834,1 1 0,1 1 0,-1 0 0,2 0 0,0 0 0,-1 1-100,-10-2 0,-2 0 0,0 1 100,2 0 0,0 2 0,2-1 0,6 2 0,1-1 0,1 2 0,-3 0 0,1 0 0,0 0 0,0 0 0,0 1 0,0-1 0,-2 0 0,-1 0 0,1 0 0,-2 0 0,0 0 0,1-1 0,-1 1 0,0 0 0,-1 0 0,-1 0 0,0 1 0,-1 0 0,0-1 0,-1-1 0,0 1 0,-1 1 0,-2-1 0,1 0 0,-4-1 0,0-1 0,-1-1 0,21 9 0,-1 0 0,-5-1 0,-1-1-504,-3 0 0,0 0 504,5 1 0,1 1 0,6 3 0,1 0 0,0 0 0,1 1 0,-2-1 0,0 1 0,-5-1 0,0 0 0,-1 0 0,-1 1 0,-4 0 0,-2 1 0,0-2 0,-3-1 0,-10-2 0,0 1 0,3 1 0,0 0 0,1-1 0,-1 0 0,-9-4 0,-1 1 0,5 0 0,-2 0-209,-8-5 1,-2 0 208,4 3 0,1-1 0,1 3 0,-1-1 0,-4-2 0,0-1 0,-2-1 0,0-1 0,41 24 0,-40-24 0,-1-1 0,40 24 0,-4-1 0,-3-1 0,-1 0 0,-5-1 0,-11-8 0,-6-1 5078,-5-5-5078,-3-3 2651,2 1-2651,-6-3 1699,-6-3-1699,-6-5 800,-7-4-800,-7-3 0,-4-2 0,-2-2 0,-1-2 0,-4-3 0,-7-2 0,-8 0 0,1 0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7:50:21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5454 24575,'0'-18'0,"0"0"0,0-2 0,0-19 0,0-7 0,0-8 0,5-6 0,7 6 0,8-6 0,9-17 0,1 1 0,4-6-418,5-2 418,-1 11 0,-1 0 0,-5 12 0,-4 4 0,0 5 0,1-4 0,-2 4 418,-1 5-418,0 4 0,2 4 0,1-3 0,1-1 0,3-5 0,3-4 0,10-14 0,2-3 0,-4 1 0,6-11-577,-5 6 577,10-10 0,-22 34 0,1 0 0,0-1 0,1 0 0,-1 1 0,1 0 0,3-7 0,-1 0 0,-6 8 0,0 1 0,3-6 0,0-2-541,1 2 0,1 0 541,-1 0 0,1-1 0,2-6 0,0 0 0,-4 8 0,-1 2 0,-3 2 0,-1 1 0,23-38 0,-25 42 0,1-2 0,1-5 0,1-1 0,4-7 0,-1 0 0,0 1 0,-1 0 0,6-5 0,0-2-1002,2-2 1,0-1 1001,3-4 0,1-1 0,2-1 0,0 0 0,-2 1 0,0 1 0,1 0 0,0 1 0,0-1 0,-1 3 0,-7 9 0,-2 3 0,-2 6 0,0 1-233,-4 4 0,-1 1 233,-1 2 0,1-1 0,1-4 0,1-2 0,-1 4 0,0 1 0,22-35 421,-7 12-421,-8 11 964,-8 8-964,-2 9 2112,-6 9-2112,-4 6 566,-4 6-566,-3 5 65,-2 3-65,0 4 0,-1 1 0,-2 2 0,-1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7:50:25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3987 24575,'10'-12'0,"-1"0"0,6-6 0,8-5 0,3-2 0,6-4 0,2-3 0,7-10 0,10-10 0,6-5 0,-2-1 0,2 1 0,0-5-4799,2-1 4799,1 0 0,-3 2-443,7-2 443,4-5 0,-30 31 0,2-1 0,3-3 0,0-1 0,-3 4 0,1-1 0,7-5 0,1 0-544,3-2 1,0 1 543,4-2 0,1-1 0,4-5 0,1-2 0,-4 5 0,-1-1 0,1-2 0,-1 0 0,-2 1 0,-1 0 0,0 1 0,0-2 0,2-4 0,3-1 0,6-6 0,3-2-783,-18 18 0,0-1 0,2 0 783,3-3 0,1-1 0,1 0 0,0 0 0,1-1 0,-1 0 0,-1 1 0,-1-1 0,1 1 507,2-1 1,0 0 0,-1-1-508,0 2 0,-1-1 0,-1 1 0,-1 1 0,0 0 0,-1 2 0,18-18 0,-2 4 0,-9 8 0,-2 3-2078,-6 6 1,-2 2 2077,-8 8 0,0 1 0,-2 0 0,0 2 641,30-26-641,-5 9 0,-2 3 1953,-13 12-1953,-12 8 1843,-12 9-1843,-9 6 6740,-4 3-6740,-3 3 133,-1 0-133,0 0 0,-1 1 0,1 0 0,-2 0 0,1-2 0,-1 2 0,1 1 0,0 0 0,1 2 0,-1 1 0,-3 1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7:50:25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3987 24575,'10'-12'0,"-1"0"0,6-6 0,8-5 0,3-2 0,6-4 0,2-3 0,7-10 0,10-10 0,6-5 0,-2-1 0,2 1 0,0-5-4799,2-1 4799,1 0 0,-3 2-443,7-2 443,4-5 0,-30 31 0,2-1 0,3-3 0,0-1 0,-3 4 0,1-1 0,7-5 0,1 0-544,3-2 1,0 1 543,4-2 0,1-1 0,4-5 0,1-2 0,-4 5 0,-1-1 0,1-2 0,-1 0 0,-2 1 0,-1 0 0,0 1 0,0-2 0,2-4 0,3-1 0,6-6 0,3-2-783,-18 18 0,0-1 0,2 0 783,3-3 0,1-1 0,1 0 0,0 0 0,1-1 0,-1 0 0,-1 1 0,-1-1 0,1 1 507,2-1 1,0 0 0,-1-1-508,0 2 0,-1-1 0,-1 1 0,-1 1 0,0 0 0,-1 2 0,18-18 0,-2 4 0,-9 8 0,-2 3-2078,-6 6 1,-2 2 2077,-8 8 0,0 1 0,-2 0 0,0 2 641,30-26-641,-5 9 0,-2 3 1953,-13 12-1953,-12 8 1843,-12 9-1843,-9 6 6740,-4 3-6740,-3 3 133,-1 0-133,0 0 0,-1 1 0,1 0 0,-2 0 0,1-2 0,-1 2 0,1 1 0,0 0 0,1 2 0,-1 1 0,-3 1 0,-1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22.3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8393 0 24575,'0'28'0,"0"9"0,0 21 0,0 17 0,0 3 0,0-9 0,0-12 0,0 0 0,0 2 0,0 9 0,0 2 0,0 1 0,0 16 0,0-1-406,0 5 406,0-1 0,-4-5 0,-4 3 0,0-14 0,-3-4 0,2-5 0,-1 1 0,-3 9 0,-2 1 0,0 1 0,-1 1 0,1 0 0,0-5 0,-1-1 0,-2 0 0,-1-5 0,0 2 0,-1-6 0,4-9 406,-2 1-406,-1-4 0,0 3 0,-1 4 0,-1 2 0,-3 1 0,-2 4 0,-3 3 0,1-9 0,-1 6 0,-3-3 0,-4 0 0,-4 7 0,4-11 0,1-2 0,0-2 0,-6 0 0,-4 6 0,0-3 0,0 0 0,1-4 0,-4 0 0,0-1 0,-4 0 0,1-1 0,0-3 0,-3-1 0,7-9 0,0 0 0,-3-3 0,-2 0 0,-13 5 0,-1-1 0,-1 2 0,-15 2-767,0-1 767,31-20 0,-1-1 0,-3-1 0,-1-1 0,2-1 0,0-1 0,1-1 0,2-1 0,-38 13 0,12-6 0,1-3-348,-5-2 348,-3-3 0,-9 3 0,2-4 0,-4-3 0,3-5 0,0-4 0,1 0 0,0-1 0,2 0 0,38 0 0,-1 0 0,-44 0 0,4 0 0,10 0 0,14 0 0,-24 0 0,-6 0 0,46 0 0,-1 0 0,-3 0 0,0 0 0,-43 0 0,1 0-623,37 0 1,-1 0 622,3-1 0,-1-1 0,-7-2 0,-1-1 0,-2-1 0,3-1-260,12-1 0,1-1 260,0-1 0,1-1 0,-38-9 0,42 10 0,-2 0 0,-8-1 0,-2 2 0,5 1 0,0 2 0,-2-1 0,-1 0 0,-1 1 0,0 1 0,4 2 0,0 0 0,-2 0 0,0 1 0,1 2 0,2-1 0,-42 1 0,-1 0 0,2 0 0,8 0 0,6 0 0,10 0 685,7 0-685,-1 0 328,-1 0-328,-8 0 0,-1 2 0,-1 5 0,-1 0 0,1 4 0,-1 0 0,5-2 1279,2 1-1279,5 1 588,1 0-588,2 3 0,6-1 0,1-1 0,0 3 0,-2 3 0,-4 6 0,2 3 0,3 3 0,2 2 0,3 0 0,3-2 0,10-7 0,3-2 0,10-4 0,5-4 0,4-2 0,7-3 0,1-1 0,4-1 0,0 1 0,-1-3 0,2 1 0,1-3 0,1-1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25.9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24575,'19'0'0,"21"5"0,18 10 0,3 6 0,8 11 0,-16 1 0,-8 2 0,-2 0 0,-8-5 0,1 1 0,1-2 0,0 0 0,-3-4 0,-1-3 0,-4-2 0,-4-1 0,3 1 0,-4-3 0,0 1 0,-3-3 0,-1 1 0,1-2 0,1 0 0,2 1 0,-5 1 0,0-1 0,-1-1 0,-2-1 0,1-3 0,-2 0 0,0-1 0,2 1 0,0-1 0,0 2 0,-2-1 0,0 2 0,-1 1 0,1 0 0,-3-1 0,-2 0 0,-1-5 0,0 0 0,-4-4 0,-1-1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27.6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23 13754,'2'-11'0,"3"3"4405,8 8-4405,10 0 1877,8 0-1877,1 0 1031,4 0-1031,1-2 3508,-1 1-3508,7 4 0,-7 2 0,0 8 0,-2 0 0,0 3 0,9 2 0,3 4 0,3 4 0,3 5 0,7 5 0,4 1 0,2 1 0,-2 0 0,0-1 0,-1 0 0,-5-4 0,-3-1 0,-5 0 0,1-4 0,2 6 0,0-3 0,1 4 0,1 0 0,3 2 0,2 0 0,-5-1 0,-2-1 0,-4-1 0,-1 0 0,-2-5 0,-7-1 0,-2-4 0,-1 1 0,3 4 0,7 2 0,6 3 0,2 1 0,5 2 0,2 4 0,-1-2 0,-1-3 0,-6-5 0,-8-6 0,-9-3 0,-4-2 0,-1-2 0,-1 0 0,3-1 0,-3-2 0,-3 1 0,-2-2 0,-5-1 0,0-1 0,-4-2 0,-3-1 0,2 1 0,-2-2 0,-1 0 0,-1-1 0,-3-1 0,-1-1 0,0 1 0,0 2 0,-2-4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28.9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24575,'12'0'0,"7"0"0,7 0 0,3 0 0,6 0 0,4 0 0,-3 0 0,4 2 0,-6 4 0,0 2 0,-1 8 0,0 3 0,0-1 0,4 2 0,-1-2 0,-3-1 0,-3 0 0,-3 0 0,5-1 0,3 4 0,-2-3 0,-4-2 0,-3-1 0,-4 0 0,-1-1 0,0 0 0,-3-1 0,-1-2 0,0 0 0,-3-2 0,1 1 0,-3-1 0,1 0 0,1-1 0,0 1 0,1-3 0,-3 0 0,0 0 0,-3 0 0,-4-3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30.2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24575,'24'0'0,"-1"0"0,2 0 0,-1 0 0,0 0 0,3 0 0,1 0 0,4 0 0,2 3 0,-2 2 0,-2 2 0,1 5 0,0 2 0,2 0 0,-2 0 0,1-2 0,-2 0 0,2 0 0,0 2 0,1 1 0,0 1 0,-2 1 0,-4-3 0,-5-3 0,-1-2 0,-3 0 0,-2 0 0,-1 0 0,-3-1 0,-2-2 0,-1-1 0,0-2 0,-1-1 0,-1 0 0,0 1 0,-1-1 0,0 1 0,1-1 0,-3 0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661F5-78FF-C348-A256-A130EB1EE36C}" type="datetimeFigureOut">
              <a:rPr lang="en-US" smtClean="0"/>
              <a:t>7/7/25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3E312-CADB-CA44-8186-A2FE1E7AA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7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DEA2B-89C2-451D-8EE9-C90C1D751976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58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025D9-997D-D464-5015-22845C635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A3A554-2161-51F4-4BBD-399331307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BC95C-D187-1D27-097B-53C956169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E502-491D-5548-AF1A-0A6AEF06F0C8}" type="datetimeFigureOut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715F9-FCD4-7278-A9D4-5BC1AB7E0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24A98-7200-46F0-F5D1-75034400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92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7D9E0-D64A-44EA-9602-361CB23BB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06573-18F5-94EE-71A4-9DEDB91BA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5662C-07BE-CBC7-5116-5C9D2D1EB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6B868-3B17-2E5E-4225-DE6039125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E502-491D-5548-AF1A-0A6AEF06F0C8}" type="datetimeFigureOut">
              <a:rPr lang="en-US" smtClean="0"/>
              <a:t>7/7/25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7D025-E1B7-1F02-8083-2B207F0CC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001BD-74CA-9F59-F601-890CEDAB8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84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F560-B660-6CFA-A668-FF8498D5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5F81B3-45F9-6DEE-78F8-B72595426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23E3A-4E95-A9F3-2BD0-6ED74B936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51F29-DCFB-1F4F-D65D-E5549C13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E502-491D-5548-AF1A-0A6AEF06F0C8}" type="datetimeFigureOut">
              <a:rPr lang="en-US" smtClean="0"/>
              <a:t>7/7/25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99828-D307-90ED-B236-40BBA4D2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3670B-9E5D-6B3A-5694-F18DB106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60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2956-4A6F-6BF9-7E09-27E5941D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24EEE-9B5C-68E5-00AB-9AB18C2A8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A03D8-8EFF-84F9-6FD5-6ECF7F8D1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E502-491D-5548-AF1A-0A6AEF06F0C8}" type="datetimeFigureOut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3D24B-734D-AF5C-1326-D5C0EC8A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1F772-2B10-DFA3-50F7-C25C260F7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1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CEDBEC-55A1-2BCD-7E3E-B696E0BD4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A05C7-437A-0D2E-00F4-910ACB8F4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CD775-0FDE-3D0B-8845-B0517A2D2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E502-491D-5548-AF1A-0A6AEF06F0C8}" type="datetimeFigureOut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BB106-98D3-49CA-E9BB-24CC7F041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2CBCA-3240-4526-6F79-4FCBE0F80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58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A6ED77-68A6-B259-CFE8-E232B2D36C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685280"/>
            <a:ext cx="12192000" cy="1727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349080"/>
            <a:ext cx="11360800" cy="8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 hasCustomPrompt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274320" tIns="457200" rIns="274320" bIns="91425" anchor="t" anchorCtr="0">
            <a:noAutofit/>
          </a:bodyPr>
          <a:lstStyle>
            <a:lvl1pPr marL="609585" lvl="0" indent="-457189" algn="just">
              <a:spcBef>
                <a:spcPts val="0"/>
              </a:spcBef>
              <a:spcAft>
                <a:spcPts val="60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level 1</a:t>
            </a:r>
          </a:p>
          <a:p>
            <a:r>
              <a:rPr lang="en-US"/>
              <a:t>level 1B</a:t>
            </a:r>
          </a:p>
          <a:p>
            <a:pPr lvl="1"/>
            <a:r>
              <a:rPr lang="en-US"/>
              <a:t>level 2</a:t>
            </a: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913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A5EF-CA8A-CA7E-6CCF-3AD1F04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>
            <a:lvl1pPr>
              <a:defRPr b="1">
                <a:solidFill>
                  <a:srgbClr val="4E2A8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07CB-A8AB-7E01-AB5D-A840BD66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6D24-2480-B3E0-67D5-B07ABD43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7/7/25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ED280-DD85-1062-68A5-8334117A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16CE-5AF2-339F-EF34-3572A526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12DB8B-50E4-CF37-7621-4C504094DBEB}"/>
              </a:ext>
            </a:extLst>
          </p:cNvPr>
          <p:cNvSpPr/>
          <p:nvPr userDrawn="1"/>
        </p:nvSpPr>
        <p:spPr>
          <a:xfrm>
            <a:off x="0" y="6695440"/>
            <a:ext cx="12192000" cy="16256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DF910-683F-4125-68EE-CA06B68DAC5F}"/>
              </a:ext>
            </a:extLst>
          </p:cNvPr>
          <p:cNvSpPr txBox="1"/>
          <p:nvPr userDrawn="1"/>
        </p:nvSpPr>
        <p:spPr>
          <a:xfrm>
            <a:off x="9921765" y="6633552"/>
            <a:ext cx="2249215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Slides by efrén cruz cortés</a:t>
            </a:r>
          </a:p>
        </p:txBody>
      </p:sp>
    </p:spTree>
    <p:extLst>
      <p:ext uri="{BB962C8B-B14F-4D97-AF65-F5344CB8AC3E}">
        <p14:creationId xmlns:p14="http://schemas.microsoft.com/office/powerpoint/2010/main" val="1979893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A5EF-CA8A-CA7E-6CCF-3AD1F04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>
            <a:lvl1pPr>
              <a:defRPr b="1">
                <a:solidFill>
                  <a:srgbClr val="4E2A8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07CB-A8AB-7E01-AB5D-A840BD66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6D24-2480-B3E0-67D5-B07ABD43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7/7/25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ED280-DD85-1062-68A5-8334117A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16CE-5AF2-339F-EF34-3572A526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12DB8B-50E4-CF37-7621-4C504094DBEB}"/>
              </a:ext>
            </a:extLst>
          </p:cNvPr>
          <p:cNvSpPr/>
          <p:nvPr userDrawn="1"/>
        </p:nvSpPr>
        <p:spPr>
          <a:xfrm>
            <a:off x="0" y="6695440"/>
            <a:ext cx="12192000" cy="16256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6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4E01-50C1-EC86-39FC-2E7103F6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384A-FB36-A16A-1CB5-679557971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F1446-3CD1-9A10-A360-F1E99AE95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E502-491D-5548-AF1A-0A6AEF06F0C8}" type="datetimeFigureOut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5D500-EF02-8A4A-9B8E-8A2B059F3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1BC8D-715A-B7D9-756A-BDDCE8E1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8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3C449-081C-79D3-AEF9-2BBCAFDF3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B9635-01CA-50AE-4F30-5561EFB0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D2A04-E9BE-3240-D312-9C3375F7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E502-491D-5548-AF1A-0A6AEF06F0C8}" type="datetimeFigureOut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4BC05-32AB-77B4-60A9-8F40C282E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7E758-DD68-3D0D-F7BF-BEEF96A9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89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7482-3B97-5F2A-B779-8F2EE4FA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2E10F-C37D-52EA-6E17-0593943AA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01937-6A3A-F4F0-40A0-50DE1460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ABDF3-1DAA-FF2D-DCAA-C59A3255E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E502-491D-5548-AF1A-0A6AEF06F0C8}" type="datetimeFigureOut">
              <a:rPr lang="en-US" smtClean="0"/>
              <a:t>7/7/25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0E14D-7BC1-1A28-6E8E-9829EA79C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AA618-7259-1FBB-7F23-0D7FD1AD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37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2209-6A4E-AA57-B486-C8DB79471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45577-7152-B62A-51BF-3548BEB28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D76C9-CD0F-3018-1452-2530C4308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67B42-0A04-B6BE-8E75-3C68E538E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ACD969-F19F-810F-B368-585494FBB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F1E2F-01E5-CFD7-B026-3C2675FC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E502-491D-5548-AF1A-0A6AEF06F0C8}" type="datetimeFigureOut">
              <a:rPr lang="en-US" smtClean="0"/>
              <a:t>7/7/25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01B2E4-E669-F40F-9E1F-C0C6CA67B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39C9D3-4CA6-5367-DEF1-5E03F7CE0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09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B2D4-2D3F-27B8-E630-634C0CF8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4607F-641D-C9A6-5DF1-F7BBD04C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E502-491D-5548-AF1A-0A6AEF06F0C8}" type="datetimeFigureOut">
              <a:rPr lang="en-US" smtClean="0"/>
              <a:t>7/7/25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50D0DA-C5C5-0354-0168-5318722B2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7ADC2-75C1-1727-AAB3-6E0EB8B9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00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BB5DD6-44BB-DF7B-22C1-617AF3961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E502-491D-5548-AF1A-0A6AEF06F0C8}" type="datetimeFigureOut">
              <a:rPr lang="en-US" smtClean="0"/>
              <a:t>7/7/25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FAD1B-CBF0-05C8-05B4-0159B28A0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EA93C-2C93-2853-781F-05CDB99B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0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738EBD-B7DA-C1E8-2AD6-14F671872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01278-AC1B-8784-A3BD-7C9E31E9F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76012-3047-A940-FCBB-4714D0E2A5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63E502-491D-5548-AF1A-0A6AEF06F0C8}" type="datetimeFigureOut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375E9-EE9A-BD4B-9870-B654A9303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9E257-13B9-55F6-4EB3-F8A4E6B2E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3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uitrcs/scikit-learn-workshop-july2025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.xml"/><Relationship Id="rId1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customXml" Target="../ink/ink23.xml"/><Relationship Id="rId21" Type="http://schemas.openxmlformats.org/officeDocument/2006/relationships/customXml" Target="../ink/ink14.xml"/><Relationship Id="rId34" Type="http://schemas.openxmlformats.org/officeDocument/2006/relationships/image" Target="../media/image8.png"/><Relationship Id="rId42" Type="http://schemas.openxmlformats.org/officeDocument/2006/relationships/image" Target="NULL"/><Relationship Id="rId47" Type="http://schemas.openxmlformats.org/officeDocument/2006/relationships/customXml" Target="../ink/ink27.xml"/><Relationship Id="rId50" Type="http://schemas.openxmlformats.org/officeDocument/2006/relationships/image" Target="NULL"/><Relationship Id="rId7" Type="http://schemas.openxmlformats.org/officeDocument/2006/relationships/customXml" Target="../ink/ink7.xml"/><Relationship Id="rId2" Type="http://schemas.openxmlformats.org/officeDocument/2006/relationships/image" Target="../media/image3.png"/><Relationship Id="rId16" Type="http://schemas.openxmlformats.org/officeDocument/2006/relationships/image" Target="../media/image6.png"/><Relationship Id="rId29" Type="http://schemas.openxmlformats.org/officeDocument/2006/relationships/customXml" Target="../ink/ink18.xml"/><Relationship Id="rId11" Type="http://schemas.openxmlformats.org/officeDocument/2006/relationships/customXml" Target="../ink/ink9.xml"/><Relationship Id="rId24" Type="http://schemas.openxmlformats.org/officeDocument/2006/relationships/image" Target="../media/image7.png"/><Relationship Id="rId32" Type="http://schemas.openxmlformats.org/officeDocument/2006/relationships/image" Target="NULL"/><Relationship Id="rId37" Type="http://schemas.openxmlformats.org/officeDocument/2006/relationships/customXml" Target="../ink/ink22.xml"/><Relationship Id="rId40" Type="http://schemas.openxmlformats.org/officeDocument/2006/relationships/image" Target="NULL"/><Relationship Id="rId45" Type="http://schemas.openxmlformats.org/officeDocument/2006/relationships/customXml" Target="../ink/ink26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23" Type="http://schemas.openxmlformats.org/officeDocument/2006/relationships/customXml" Target="../ink/ink15.xm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customXml" Target="../ink/ink28.xml"/><Relationship Id="rId10" Type="http://schemas.openxmlformats.org/officeDocument/2006/relationships/image" Target="NULL"/><Relationship Id="rId19" Type="http://schemas.openxmlformats.org/officeDocument/2006/relationships/customXml" Target="../ink/ink13.xml"/><Relationship Id="rId31" Type="http://schemas.openxmlformats.org/officeDocument/2006/relationships/customXml" Target="../ink/ink19.xml"/><Relationship Id="rId44" Type="http://schemas.openxmlformats.org/officeDocument/2006/relationships/image" Target="../media/image9.png"/><Relationship Id="rId52" Type="http://schemas.openxmlformats.org/officeDocument/2006/relationships/image" Target="NULL"/><Relationship Id="rId4" Type="http://schemas.openxmlformats.org/officeDocument/2006/relationships/image" Target="../media/image4.png"/><Relationship Id="rId9" Type="http://schemas.openxmlformats.org/officeDocument/2006/relationships/customXml" Target="../ink/ink8.xml"/><Relationship Id="rId14" Type="http://schemas.openxmlformats.org/officeDocument/2006/relationships/image" Target="../media/image5.png"/><Relationship Id="rId22" Type="http://schemas.openxmlformats.org/officeDocument/2006/relationships/image" Target="NULL"/><Relationship Id="rId27" Type="http://schemas.openxmlformats.org/officeDocument/2006/relationships/customXml" Target="../ink/ink17.xml"/><Relationship Id="rId30" Type="http://schemas.openxmlformats.org/officeDocument/2006/relationships/image" Target="NULL"/><Relationship Id="rId35" Type="http://schemas.openxmlformats.org/officeDocument/2006/relationships/customXml" Target="../ink/ink21.xml"/><Relationship Id="rId43" Type="http://schemas.openxmlformats.org/officeDocument/2006/relationships/customXml" Target="../ink/ink25.xml"/><Relationship Id="rId48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customXml" Target="../ink/ink29.xml"/><Relationship Id="rId3" Type="http://schemas.openxmlformats.org/officeDocument/2006/relationships/customXml" Target="../ink/ink5.xml"/><Relationship Id="rId12" Type="http://schemas.openxmlformats.org/officeDocument/2006/relationships/image" Target="NULL"/><Relationship Id="rId17" Type="http://schemas.openxmlformats.org/officeDocument/2006/relationships/customXml" Target="../ink/ink12.xml"/><Relationship Id="rId25" Type="http://schemas.openxmlformats.org/officeDocument/2006/relationships/customXml" Target="../ink/ink16.xml"/><Relationship Id="rId33" Type="http://schemas.openxmlformats.org/officeDocument/2006/relationships/customXml" Target="../ink/ink20.xml"/><Relationship Id="rId38" Type="http://schemas.openxmlformats.org/officeDocument/2006/relationships/image" Target="NULL"/><Relationship Id="rId46" Type="http://schemas.openxmlformats.org/officeDocument/2006/relationships/image" Target="NULL"/><Relationship Id="rId20" Type="http://schemas.openxmlformats.org/officeDocument/2006/relationships/image" Target="NULL"/><Relationship Id="rId41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33.xml"/><Relationship Id="rId4" Type="http://schemas.openxmlformats.org/officeDocument/2006/relationships/customXml" Target="../ink/ink30.xm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rcdsconsult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t.northwestern.edu/departments/it-services-support/research/data-science-statistics-visualization/collaborative-project-support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t.northwestern.edu/departments/it-services-support/research/data-science-statistics-visualization/working-groups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t.northwestern.edu/departments/it-services-support/research/training-and-consultation/research-code-academy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908B-DE04-D043-FEDF-CBB77B1EA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scikit-learn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96C774-9D9E-4B0B-3A1E-E10F9A18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093" y="1830551"/>
            <a:ext cx="9335814" cy="1270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00" dirty="0"/>
          </a:p>
          <a:p>
            <a:pPr marL="0" indent="0" algn="ctr">
              <a:buNone/>
            </a:pPr>
            <a:r>
              <a:rPr lang="en-US" sz="2400" b="1" dirty="0"/>
              <a:t>GitHub Link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hlinkClick r:id="rId2"/>
              </a:rPr>
              <a:t>https://github.com/nuitrcs/scikit-learn-workshop-july2025</a:t>
            </a:r>
            <a:endParaRPr lang="en-US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942698-5D1F-A904-832F-93A32630392D}"/>
              </a:ext>
            </a:extLst>
          </p:cNvPr>
          <p:cNvSpPr txBox="1">
            <a:spLocks/>
          </p:cNvSpPr>
          <p:nvPr/>
        </p:nvSpPr>
        <p:spPr>
          <a:xfrm>
            <a:off x="213768" y="5839925"/>
            <a:ext cx="6351419" cy="78254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highlight>
                  <a:srgbClr val="00FF00"/>
                </a:highlight>
              </a:rPr>
              <a:t>Workshop starts at 09:03AM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38A6D-7559-75F7-214A-12974F85AE6B}"/>
              </a:ext>
            </a:extLst>
          </p:cNvPr>
          <p:cNvSpPr txBox="1"/>
          <p:nvPr/>
        </p:nvSpPr>
        <p:spPr>
          <a:xfrm>
            <a:off x="1041732" y="3647094"/>
            <a:ext cx="10108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Please </a:t>
            </a:r>
            <a:r>
              <a:rPr lang="en-US" sz="2000" b="1" dirty="0">
                <a:solidFill>
                  <a:srgbClr val="FF0000"/>
                </a:solidFill>
              </a:rPr>
              <a:t>sign in</a:t>
            </a:r>
            <a:r>
              <a:rPr lang="en-US" sz="2000" dirty="0"/>
              <a:t> using the sign-in sheet by the entrance and grab the red &amp; blue post it notes.</a:t>
            </a:r>
          </a:p>
        </p:txBody>
      </p:sp>
    </p:spTree>
    <p:extLst>
      <p:ext uri="{BB962C8B-B14F-4D97-AF65-F5344CB8AC3E}">
        <p14:creationId xmlns:p14="http://schemas.microsoft.com/office/powerpoint/2010/main" val="294792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B631-6EB9-25EA-E6F6-C0A3EDED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90591-10ED-8E74-BE9F-43D6E1008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93787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Google Colab sends your data to Google’s servers.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Don’t upload any information you wouldn’t publicly share!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includes data, code, API keys, people’s names, etc.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It is OK to use Google Colab for today’s workshop.</a:t>
            </a:r>
          </a:p>
        </p:txBody>
      </p:sp>
    </p:spTree>
    <p:extLst>
      <p:ext uri="{BB962C8B-B14F-4D97-AF65-F5344CB8AC3E}">
        <p14:creationId xmlns:p14="http://schemas.microsoft.com/office/powerpoint/2010/main" val="432782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27480-A5C7-E827-48D9-7EC82463F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A53356AA-CD70-8BCE-BCCE-239901BDE849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0A596C7-B07C-B62C-1568-F743F57DA3EB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E6F0AC99-B92C-5DFE-0C0F-0B5978459F8A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ED46F34-9340-1498-03BA-6BB049EE10C2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96E141-45D0-4EB6-9991-1F989D0783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13050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9CB6-5CD0-8549-CA25-6CE4C857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Teams and ice-breaking activity</a:t>
            </a:r>
          </a:p>
        </p:txBody>
      </p:sp>
    </p:spTree>
    <p:extLst>
      <p:ext uri="{BB962C8B-B14F-4D97-AF65-F5344CB8AC3E}">
        <p14:creationId xmlns:p14="http://schemas.microsoft.com/office/powerpoint/2010/main" val="3527087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10CF-95B4-739B-28F4-27567F18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want to learn in ML?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CF287-CD42-46DA-AEFC-FF01A70A9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966" y="1931542"/>
            <a:ext cx="7921376" cy="4458984"/>
          </a:xfrm>
        </p:spPr>
        <p:txBody>
          <a:bodyPr>
            <a:normAutofit/>
          </a:bodyPr>
          <a:lstStyle/>
          <a:p>
            <a:pPr marL="9525" indent="0">
              <a:buNone/>
            </a:pPr>
            <a:r>
              <a:rPr lang="en-US" sz="2000" dirty="0"/>
              <a:t>I think of ML through a </a:t>
            </a:r>
            <a:r>
              <a:rPr lang="en-US" sz="2000" b="1" dirty="0"/>
              <a:t>task</a:t>
            </a:r>
            <a:r>
              <a:rPr lang="en-US" sz="2000" dirty="0"/>
              <a:t> centered framework:</a:t>
            </a:r>
          </a:p>
          <a:p>
            <a:pPr marL="152396" indent="0">
              <a:buNone/>
            </a:pPr>
            <a:endParaRPr lang="en-US" sz="2000" dirty="0"/>
          </a:p>
          <a:p>
            <a:r>
              <a:rPr lang="en-US" sz="2000" dirty="0"/>
              <a:t>There is a </a:t>
            </a:r>
            <a:r>
              <a:rPr lang="en-US" sz="2000" b="1" dirty="0"/>
              <a:t>task</a:t>
            </a:r>
            <a:r>
              <a:rPr lang="en-US" sz="2000" dirty="0"/>
              <a:t> we want the machine to do.</a:t>
            </a:r>
          </a:p>
          <a:p>
            <a:r>
              <a:rPr lang="en-US" sz="2000" dirty="0"/>
              <a:t>To perform this task, the machine must learn an underlying </a:t>
            </a:r>
            <a:r>
              <a:rPr lang="en-US" sz="2000" b="1" dirty="0"/>
              <a:t>concept</a:t>
            </a:r>
            <a:r>
              <a:rPr lang="en-US" sz="2000" dirty="0"/>
              <a:t>.</a:t>
            </a:r>
          </a:p>
          <a:p>
            <a:r>
              <a:rPr lang="en-US" sz="2000" dirty="0"/>
              <a:t>We’ll try to learn this concept by searching over a </a:t>
            </a:r>
            <a:r>
              <a:rPr lang="en-US" sz="2000" b="1" dirty="0"/>
              <a:t>space of models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Think of these as the </a:t>
            </a:r>
            <a:r>
              <a:rPr lang="en-US" sz="2000" i="1" dirty="0"/>
              <a:t>why</a:t>
            </a:r>
            <a:r>
              <a:rPr lang="en-US" sz="2000" dirty="0"/>
              <a:t>, </a:t>
            </a:r>
            <a:r>
              <a:rPr lang="en-US" sz="2000" i="1" dirty="0"/>
              <a:t>what</a:t>
            </a:r>
            <a:r>
              <a:rPr lang="en-US" sz="2000" dirty="0"/>
              <a:t>, and </a:t>
            </a:r>
            <a:r>
              <a:rPr lang="en-US" sz="2000" i="1" dirty="0"/>
              <a:t>how</a:t>
            </a:r>
            <a:r>
              <a:rPr lang="en-US" sz="2000" dirty="0"/>
              <a:t> of learning.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FAE723-1933-3FDA-B0A4-A848B4AAE548}"/>
              </a:ext>
            </a:extLst>
          </p:cNvPr>
          <p:cNvGrpSpPr/>
          <p:nvPr/>
        </p:nvGrpSpPr>
        <p:grpSpPr>
          <a:xfrm>
            <a:off x="8802507" y="1745076"/>
            <a:ext cx="2999013" cy="3995056"/>
            <a:chOff x="8186058" y="1632060"/>
            <a:chExt cx="2999013" cy="399505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4C866EF-7F22-36C3-1F31-B34E72CD0DA7}"/>
                </a:ext>
              </a:extLst>
            </p:cNvPr>
            <p:cNvSpPr/>
            <p:nvPr/>
          </p:nvSpPr>
          <p:spPr>
            <a:xfrm>
              <a:off x="8186058" y="1632060"/>
              <a:ext cx="2993571" cy="70757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Task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337FE77-6F37-95D4-361E-3BB6574C17CA}"/>
                </a:ext>
              </a:extLst>
            </p:cNvPr>
            <p:cNvSpPr/>
            <p:nvPr/>
          </p:nvSpPr>
          <p:spPr>
            <a:xfrm>
              <a:off x="8191500" y="3123403"/>
              <a:ext cx="2993571" cy="70757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Concept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5C3222F-8223-FE7A-91CA-B1B8A3C3EAF0}"/>
                </a:ext>
              </a:extLst>
            </p:cNvPr>
            <p:cNvSpPr/>
            <p:nvPr/>
          </p:nvSpPr>
          <p:spPr>
            <a:xfrm>
              <a:off x="8191500" y="4582087"/>
              <a:ext cx="2993571" cy="104502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Space of models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D6761D6-D1D8-3CDB-B9DA-45AD49CD1B4E}"/>
                </a:ext>
              </a:extLst>
            </p:cNvPr>
            <p:cNvCxnSpPr>
              <a:cxnSpLocks/>
            </p:cNvCxnSpPr>
            <p:nvPr/>
          </p:nvCxnSpPr>
          <p:spPr>
            <a:xfrm>
              <a:off x="9682844" y="2339632"/>
              <a:ext cx="5442" cy="78377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3A40433-7D32-D4C9-A5CA-76781E88CC45}"/>
                </a:ext>
              </a:extLst>
            </p:cNvPr>
            <p:cNvCxnSpPr>
              <a:cxnSpLocks/>
            </p:cNvCxnSpPr>
            <p:nvPr/>
          </p:nvCxnSpPr>
          <p:spPr>
            <a:xfrm>
              <a:off x="9688286" y="3830975"/>
              <a:ext cx="0" cy="75111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2339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B560-878D-8FA7-DF51-5E27C170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Example 1.</a:t>
            </a:r>
            <a:r>
              <a:rPr lang="en-US" dirty="0"/>
              <a:t> Learning a linear relationship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559A-7F04-795A-3351-D7A9EF5A1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/>
              <a:t>Imagine we observe the variation of one variable with respect to another. We presume the relationship is linear:</a:t>
            </a:r>
          </a:p>
        </p:txBody>
      </p:sp>
      <p:pic>
        <p:nvPicPr>
          <p:cNvPr id="5" name="Picture 4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41545A4A-4DE2-89A6-CF7F-4F4281E6A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0" y="3116036"/>
            <a:ext cx="4432300" cy="2933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B6A14B-7573-2E54-9BDC-3278CE3F1532}"/>
              </a:ext>
            </a:extLst>
          </p:cNvPr>
          <p:cNvSpPr txBox="1"/>
          <p:nvPr/>
        </p:nvSpPr>
        <p:spPr>
          <a:xfrm>
            <a:off x="4844143" y="6096612"/>
            <a:ext cx="250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Predictive Observation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82E3ED-7457-C7DB-C919-856EC4E1F5F9}"/>
              </a:ext>
            </a:extLst>
          </p:cNvPr>
          <p:cNvSpPr txBox="1"/>
          <p:nvPr/>
        </p:nvSpPr>
        <p:spPr>
          <a:xfrm>
            <a:off x="965772" y="4254480"/>
            <a:ext cx="2851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Response, target, dependent variable, etc...</a:t>
            </a:r>
          </a:p>
        </p:txBody>
      </p:sp>
    </p:spTree>
    <p:extLst>
      <p:ext uri="{BB962C8B-B14F-4D97-AF65-F5344CB8AC3E}">
        <p14:creationId xmlns:p14="http://schemas.microsoft.com/office/powerpoint/2010/main" val="2434517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5A383-1A79-6043-D0B3-8F4D74938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6423-D587-1EEF-1550-58C345770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 linear relationship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A4B53-9D45-A8FE-CB46-7DAB375DD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Imagine we observe the variation of one variable with respect to another. We presume the relationship is linear:</a:t>
            </a:r>
          </a:p>
        </p:txBody>
      </p:sp>
      <p:pic>
        <p:nvPicPr>
          <p:cNvPr id="5" name="Picture 4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423AC1A0-17DD-9733-9FD9-08579A1AE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61" y="2859182"/>
            <a:ext cx="4432300" cy="293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48CB3-0845-1F1A-96BE-1BF6DF06DD5F}"/>
              </a:ext>
            </a:extLst>
          </p:cNvPr>
          <p:cNvSpPr txBox="1"/>
          <p:nvPr/>
        </p:nvSpPr>
        <p:spPr>
          <a:xfrm>
            <a:off x="6698751" y="2969231"/>
            <a:ext cx="4315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Task:</a:t>
            </a:r>
            <a:r>
              <a:rPr lang="en-US" dirty="0"/>
              <a:t> Understand numerical relationship between predictor and response</a:t>
            </a:r>
          </a:p>
          <a:p>
            <a:endParaRPr lang="en-US" b="1" dirty="0"/>
          </a:p>
          <a:p>
            <a:r>
              <a:rPr lang="en-US" b="1" dirty="0"/>
              <a:t>Concept:</a:t>
            </a:r>
            <a:r>
              <a:rPr lang="en-US" dirty="0"/>
              <a:t> Overall pattern of relationship</a:t>
            </a:r>
          </a:p>
          <a:p>
            <a:endParaRPr lang="en-US" b="1" dirty="0"/>
          </a:p>
          <a:p>
            <a:r>
              <a:rPr lang="en-US" b="1" dirty="0"/>
              <a:t>Model Space: </a:t>
            </a:r>
            <a:r>
              <a:rPr lang="en-US" dirty="0"/>
              <a:t>Set of all straight lines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4816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B560-878D-8FA7-DF51-5E27C170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 linear relationship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559A-7F04-795A-3351-D7A9EF5A1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Our model space is the set of all straight lines:</a:t>
            </a:r>
          </a:p>
        </p:txBody>
      </p:sp>
      <p:pic>
        <p:nvPicPr>
          <p:cNvPr id="6" name="Picture 5" descr="A line with blue dots and red line&#10;&#10;Description automatically generated">
            <a:extLst>
              <a:ext uri="{FF2B5EF4-FFF2-40B4-BE49-F238E27FC236}">
                <a16:creationId xmlns:a16="http://schemas.microsoft.com/office/drawing/2014/main" id="{69F2E1C3-7EAB-BCB9-672E-0406CEC98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92" y="3083378"/>
            <a:ext cx="4432300" cy="29337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4009FD8-022F-6232-A2B3-5FF4D4DF065A}"/>
              </a:ext>
            </a:extLst>
          </p:cNvPr>
          <p:cNvGrpSpPr/>
          <p:nvPr/>
        </p:nvGrpSpPr>
        <p:grpSpPr>
          <a:xfrm>
            <a:off x="472234" y="2604406"/>
            <a:ext cx="2824920" cy="1651906"/>
            <a:chOff x="472234" y="2604406"/>
            <a:chExt cx="2824920" cy="1651906"/>
          </a:xfrm>
        </p:grpSpPr>
        <p:pic>
          <p:nvPicPr>
            <p:cNvPr id="7" name="Picture 6" descr="A blue dots on a white background&#10;&#10;Description automatically generated">
              <a:extLst>
                <a:ext uri="{FF2B5EF4-FFF2-40B4-BE49-F238E27FC236}">
                  <a16:creationId xmlns:a16="http://schemas.microsoft.com/office/drawing/2014/main" id="{E515A2D0-D0E7-1583-2720-62730AEE8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22" y="2604406"/>
              <a:ext cx="2495736" cy="165190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B93E63-66C6-3EC3-F260-FF8DCF48EF84}"/>
                    </a:ext>
                  </a:extLst>
                </p14:cNvPr>
                <p14:cNvContentPartPr/>
                <p14:nvPr/>
              </p14:nvContentPartPr>
              <p14:xfrm>
                <a:off x="472234" y="3371760"/>
                <a:ext cx="2824920" cy="196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B93E63-66C6-3EC3-F260-FF8DCF48EF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234" y="3362760"/>
                  <a:ext cx="28425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EC989B-DC25-5A52-984F-8CB014C66621}"/>
              </a:ext>
            </a:extLst>
          </p:cNvPr>
          <p:cNvGrpSpPr/>
          <p:nvPr/>
        </p:nvGrpSpPr>
        <p:grpSpPr>
          <a:xfrm>
            <a:off x="3611074" y="2604406"/>
            <a:ext cx="2782800" cy="1651906"/>
            <a:chOff x="3611074" y="2604406"/>
            <a:chExt cx="2782800" cy="1651906"/>
          </a:xfrm>
        </p:grpSpPr>
        <p:pic>
          <p:nvPicPr>
            <p:cNvPr id="9" name="Picture 8" descr="A blue dots on a white background&#10;&#10;Description automatically generated">
              <a:extLst>
                <a:ext uri="{FF2B5EF4-FFF2-40B4-BE49-F238E27FC236}">
                  <a16:creationId xmlns:a16="http://schemas.microsoft.com/office/drawing/2014/main" id="{CEA12BFC-DF69-0FFD-CCE1-8274ED77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680" y="2604406"/>
              <a:ext cx="2495736" cy="165190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7508A9-6974-3EFE-6C70-CD0C60E2B2B4}"/>
                    </a:ext>
                  </a:extLst>
                </p14:cNvPr>
                <p14:cNvContentPartPr/>
                <p14:nvPr/>
              </p14:nvContentPartPr>
              <p14:xfrm>
                <a:off x="3611074" y="2983320"/>
                <a:ext cx="2782800" cy="1143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7508A9-6974-3EFE-6C70-CD0C60E2B2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02074" y="2974323"/>
                  <a:ext cx="2800440" cy="116063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9368AD-2DED-01BD-A8CC-E7A21480447C}"/>
              </a:ext>
            </a:extLst>
          </p:cNvPr>
          <p:cNvGrpSpPr/>
          <p:nvPr/>
        </p:nvGrpSpPr>
        <p:grpSpPr>
          <a:xfrm>
            <a:off x="516566" y="4601027"/>
            <a:ext cx="2511725" cy="1963800"/>
            <a:chOff x="609034" y="4436640"/>
            <a:chExt cx="2511725" cy="1963800"/>
          </a:xfrm>
        </p:grpSpPr>
        <p:pic>
          <p:nvPicPr>
            <p:cNvPr id="10" name="Picture 9" descr="A blue dots on a white background&#10;&#10;Description automatically generated">
              <a:extLst>
                <a:ext uri="{FF2B5EF4-FFF2-40B4-BE49-F238E27FC236}">
                  <a16:creationId xmlns:a16="http://schemas.microsoft.com/office/drawing/2014/main" id="{2213AA66-7479-400B-6DF7-0001040A2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23" y="4705352"/>
              <a:ext cx="2495736" cy="165190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C53A90-9042-8E67-3CD6-E5F68E542D7D}"/>
                    </a:ext>
                  </a:extLst>
                </p14:cNvPr>
                <p14:cNvContentPartPr/>
                <p14:nvPr/>
              </p14:nvContentPartPr>
              <p14:xfrm>
                <a:off x="609034" y="4436640"/>
                <a:ext cx="1143000" cy="1963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C53A90-9042-8E67-3CD6-E5F68E542D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0034" y="4427638"/>
                  <a:ext cx="1160640" cy="198144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F0F8C9-2DCF-5C70-0069-EC2F992DA04E}"/>
              </a:ext>
            </a:extLst>
          </p:cNvPr>
          <p:cNvGrpSpPr/>
          <p:nvPr/>
        </p:nvGrpSpPr>
        <p:grpSpPr>
          <a:xfrm>
            <a:off x="3709216" y="4827827"/>
            <a:ext cx="2523022" cy="1693818"/>
            <a:chOff x="3678394" y="4663440"/>
            <a:chExt cx="2523022" cy="1693818"/>
          </a:xfrm>
        </p:grpSpPr>
        <p:pic>
          <p:nvPicPr>
            <p:cNvPr id="11" name="Picture 10" descr="A blue dots on a white background&#10;&#10;Description automatically generated">
              <a:extLst>
                <a:ext uri="{FF2B5EF4-FFF2-40B4-BE49-F238E27FC236}">
                  <a16:creationId xmlns:a16="http://schemas.microsoft.com/office/drawing/2014/main" id="{7C7E6EC6-9F7A-3172-34F2-B3386097F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680" y="4705352"/>
              <a:ext cx="2495736" cy="165190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A0C40DE-8245-1362-B23B-3BF5E2B13578}"/>
                    </a:ext>
                  </a:extLst>
                </p14:cNvPr>
                <p14:cNvContentPartPr/>
                <p14:nvPr/>
              </p14:nvContentPartPr>
              <p14:xfrm>
                <a:off x="3678394" y="4663440"/>
                <a:ext cx="1544040" cy="1435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A0C40DE-8245-1362-B23B-3BF5E2B1357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69394" y="4654440"/>
                  <a:ext cx="1561680" cy="145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D034376-33D7-14A1-0381-F4B319429746}"/>
              </a:ext>
            </a:extLst>
          </p:cNvPr>
          <p:cNvSpPr txBox="1"/>
          <p:nvPr/>
        </p:nvSpPr>
        <p:spPr>
          <a:xfrm>
            <a:off x="1901056" y="2271690"/>
            <a:ext cx="106952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Option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43F66-BEA6-9EE5-11D7-C438C1BDA5ED}"/>
              </a:ext>
            </a:extLst>
          </p:cNvPr>
          <p:cNvSpPr txBox="1"/>
          <p:nvPr/>
        </p:nvSpPr>
        <p:spPr>
          <a:xfrm>
            <a:off x="5104881" y="2300800"/>
            <a:ext cx="106952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Option 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5B125-C147-098E-7CDD-FA426C3B3976}"/>
              </a:ext>
            </a:extLst>
          </p:cNvPr>
          <p:cNvSpPr txBox="1"/>
          <p:nvPr/>
        </p:nvSpPr>
        <p:spPr>
          <a:xfrm>
            <a:off x="1930166" y="4489196"/>
            <a:ext cx="106952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Option 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35435-48FF-0A77-156B-F7D3F3BE6C22}"/>
              </a:ext>
            </a:extLst>
          </p:cNvPr>
          <p:cNvSpPr txBox="1"/>
          <p:nvPr/>
        </p:nvSpPr>
        <p:spPr>
          <a:xfrm>
            <a:off x="5106593" y="4480634"/>
            <a:ext cx="106952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Option 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E3FF0D-C744-F32F-DA7F-F407C2BE0C47}"/>
              </a:ext>
            </a:extLst>
          </p:cNvPr>
          <p:cNvSpPr txBox="1"/>
          <p:nvPr/>
        </p:nvSpPr>
        <p:spPr>
          <a:xfrm>
            <a:off x="10142628" y="2754576"/>
            <a:ext cx="141545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Best Option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981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EEB3-9148-29F1-A5DA-F99330DD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Example 2.</a:t>
            </a:r>
            <a:r>
              <a:rPr lang="en-US" dirty="0"/>
              <a:t> Classifying hand-written digits</a:t>
            </a:r>
          </a:p>
        </p:txBody>
      </p:sp>
      <p:pic>
        <p:nvPicPr>
          <p:cNvPr id="4" name="Picture 3" descr="A number and a number&#10;&#10;Description automatically generated">
            <a:extLst>
              <a:ext uri="{FF2B5EF4-FFF2-40B4-BE49-F238E27FC236}">
                <a16:creationId xmlns:a16="http://schemas.microsoft.com/office/drawing/2014/main" id="{68AE5DE6-7BEE-6381-C230-EAB15D48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92" y="1758309"/>
            <a:ext cx="5474107" cy="3692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B808D3-DE07-1429-5E4A-3FEDD26504C2}"/>
              </a:ext>
            </a:extLst>
          </p:cNvPr>
          <p:cNvSpPr txBox="1"/>
          <p:nvPr/>
        </p:nvSpPr>
        <p:spPr>
          <a:xfrm>
            <a:off x="7621627" y="3258206"/>
            <a:ext cx="415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What makes a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74738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89C64-D981-97EF-0E6A-5B6804536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1C5D-1A39-C071-B814-130F3911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hand-written digits</a:t>
            </a:r>
          </a:p>
        </p:txBody>
      </p:sp>
      <p:pic>
        <p:nvPicPr>
          <p:cNvPr id="4" name="Picture 3" descr="A number and a number&#10;&#10;Description automatically generated">
            <a:extLst>
              <a:ext uri="{FF2B5EF4-FFF2-40B4-BE49-F238E27FC236}">
                <a16:creationId xmlns:a16="http://schemas.microsoft.com/office/drawing/2014/main" id="{90888844-21C9-111C-D35E-3F03555B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92" y="1758309"/>
            <a:ext cx="5474107" cy="3692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F5730D-121D-E1CE-AF86-15ECE1AABF81}"/>
              </a:ext>
            </a:extLst>
          </p:cNvPr>
          <p:cNvSpPr txBox="1"/>
          <p:nvPr/>
        </p:nvSpPr>
        <p:spPr>
          <a:xfrm>
            <a:off x="7202184" y="2712377"/>
            <a:ext cx="43151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Task:</a:t>
            </a:r>
            <a:r>
              <a:rPr lang="en-US" dirty="0"/>
              <a:t> Identify a number based on an image</a:t>
            </a:r>
          </a:p>
          <a:p>
            <a:endParaRPr lang="en-US" b="1" dirty="0"/>
          </a:p>
          <a:p>
            <a:r>
              <a:rPr lang="en-US" b="1" dirty="0"/>
              <a:t>Concept</a:t>
            </a:r>
            <a:r>
              <a:rPr lang="en-US" dirty="0"/>
              <a:t>: A “digit”, represented visually</a:t>
            </a:r>
          </a:p>
          <a:p>
            <a:endParaRPr lang="en-US" b="1" dirty="0"/>
          </a:p>
          <a:p>
            <a:r>
              <a:rPr lang="en-US" b="1" dirty="0"/>
              <a:t>Model Space: </a:t>
            </a:r>
            <a:r>
              <a:rPr lang="en-US" dirty="0"/>
              <a:t>Set of all mappings from 64x64 pixels to {0, 1, ..., 9} (see next slide)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01202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EEB3-9148-29F1-A5DA-F99330DD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hand-written digits</a:t>
            </a:r>
          </a:p>
        </p:txBody>
      </p:sp>
      <p:pic>
        <p:nvPicPr>
          <p:cNvPr id="6" name="Picture 5" descr="A number and a number&#10;&#10;Description automatically generated">
            <a:extLst>
              <a:ext uri="{FF2B5EF4-FFF2-40B4-BE49-F238E27FC236}">
                <a16:creationId xmlns:a16="http://schemas.microsoft.com/office/drawing/2014/main" id="{C1599875-70E5-B7A8-788C-E1DA3CAF1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235" b="80700"/>
          <a:stretch/>
        </p:blipFill>
        <p:spPr>
          <a:xfrm>
            <a:off x="896487" y="2263083"/>
            <a:ext cx="1738836" cy="712749"/>
          </a:xfrm>
          <a:prstGeom prst="rect">
            <a:avLst/>
          </a:prstGeom>
        </p:spPr>
      </p:pic>
      <p:pic>
        <p:nvPicPr>
          <p:cNvPr id="7" name="Picture 6" descr="A number and a number&#10;&#10;Description automatically generated">
            <a:extLst>
              <a:ext uri="{FF2B5EF4-FFF2-40B4-BE49-F238E27FC236}">
                <a16:creationId xmlns:a16="http://schemas.microsoft.com/office/drawing/2014/main" id="{E5797313-44D4-E7CF-EDAE-BAA46C06A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55" t="-449" r="20310" b="82174"/>
          <a:stretch/>
        </p:blipFill>
        <p:spPr>
          <a:xfrm>
            <a:off x="5313207" y="4543376"/>
            <a:ext cx="2525487" cy="674914"/>
          </a:xfrm>
          <a:prstGeom prst="rect">
            <a:avLst/>
          </a:prstGeom>
        </p:spPr>
      </p:pic>
      <p:pic>
        <p:nvPicPr>
          <p:cNvPr id="8" name="Picture 7" descr="A number and a number&#10;&#10;Description automatically generated">
            <a:extLst>
              <a:ext uri="{FF2B5EF4-FFF2-40B4-BE49-F238E27FC236}">
                <a16:creationId xmlns:a16="http://schemas.microsoft.com/office/drawing/2014/main" id="{5B50D5E8-04B0-AC57-F092-050CBECEB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" t="22543" r="30452" b="63013"/>
          <a:stretch/>
        </p:blipFill>
        <p:spPr>
          <a:xfrm>
            <a:off x="4692724" y="2442431"/>
            <a:ext cx="3712028" cy="533401"/>
          </a:xfrm>
          <a:prstGeom prst="rect">
            <a:avLst/>
          </a:prstGeom>
        </p:spPr>
      </p:pic>
      <p:pic>
        <p:nvPicPr>
          <p:cNvPr id="9" name="Picture 8" descr="A number and a number&#10;&#10;Description automatically generated">
            <a:extLst>
              <a:ext uri="{FF2B5EF4-FFF2-40B4-BE49-F238E27FC236}">
                <a16:creationId xmlns:a16="http://schemas.microsoft.com/office/drawing/2014/main" id="{AA036E6D-AA94-FBB3-0EE2-7B9553A0B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68" t="42292" r="41390" b="39432"/>
          <a:stretch/>
        </p:blipFill>
        <p:spPr>
          <a:xfrm>
            <a:off x="948038" y="4227688"/>
            <a:ext cx="2460172" cy="67491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F93B018-40BE-4DAA-E53D-71530F55831E}"/>
              </a:ext>
            </a:extLst>
          </p:cNvPr>
          <p:cNvGrpSpPr/>
          <p:nvPr/>
        </p:nvGrpSpPr>
        <p:grpSpPr>
          <a:xfrm>
            <a:off x="274957" y="1784645"/>
            <a:ext cx="10221686" cy="4725440"/>
            <a:chOff x="870857" y="1774371"/>
            <a:chExt cx="10221686" cy="472544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3EE8C5-FA8E-B16A-63A3-4ADA83E28C23}"/>
                </a:ext>
              </a:extLst>
            </p:cNvPr>
            <p:cNvCxnSpPr>
              <a:cxnSpLocks/>
            </p:cNvCxnSpPr>
            <p:nvPr/>
          </p:nvCxnSpPr>
          <p:spPr>
            <a:xfrm>
              <a:off x="892629" y="1774371"/>
              <a:ext cx="0" cy="472544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D9F91D-7AC2-39CD-70FF-805E020E1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857" y="6455229"/>
              <a:ext cx="1022168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F3F6355-CD6E-98F7-67E6-0224B8C67519}"/>
                  </a:ext>
                </a:extLst>
              </p14:cNvPr>
              <p14:cNvContentPartPr/>
              <p14:nvPr/>
            </p14:nvContentPartPr>
            <p14:xfrm>
              <a:off x="485042" y="1799523"/>
              <a:ext cx="3021840" cy="1745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F3F6355-CD6E-98F7-67E6-0224B8C675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042" y="1781523"/>
                <a:ext cx="3057480" cy="178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F5D95304-74DD-71C4-31EF-569AA05E118B}"/>
              </a:ext>
            </a:extLst>
          </p:cNvPr>
          <p:cNvGrpSpPr/>
          <p:nvPr/>
        </p:nvGrpSpPr>
        <p:grpSpPr>
          <a:xfrm>
            <a:off x="772682" y="1700523"/>
            <a:ext cx="2404080" cy="553680"/>
            <a:chOff x="1337760" y="1402577"/>
            <a:chExt cx="240408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289806C-F025-980B-BF98-79C4A19A874C}"/>
                    </a:ext>
                  </a:extLst>
                </p14:cNvPr>
                <p14:cNvContentPartPr/>
                <p14:nvPr/>
              </p14:nvContentPartPr>
              <p14:xfrm>
                <a:off x="3282120" y="1416617"/>
                <a:ext cx="402120" cy="259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289806C-F025-980B-BF98-79C4A19A874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64480" y="1398977"/>
                  <a:ext cx="437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18949F1-1BAC-9853-0192-FB7FF0785F6F}"/>
                    </a:ext>
                  </a:extLst>
                </p14:cNvPr>
                <p14:cNvContentPartPr/>
                <p14:nvPr/>
              </p14:nvContentPartPr>
              <p14:xfrm>
                <a:off x="2750400" y="1402577"/>
                <a:ext cx="991440" cy="553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18949F1-1BAC-9853-0192-FB7FF0785F6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32400" y="1384937"/>
                  <a:ext cx="10270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C462A8-4824-BFA0-A142-79E99A107A99}"/>
                    </a:ext>
                  </a:extLst>
                </p14:cNvPr>
                <p14:cNvContentPartPr/>
                <p14:nvPr/>
              </p14:nvContentPartPr>
              <p14:xfrm>
                <a:off x="2220120" y="1522817"/>
                <a:ext cx="351720" cy="138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C462A8-4824-BFA0-A142-79E99A107A9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02120" y="1504817"/>
                  <a:ext cx="387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6FA2FF1-BD3C-DDDF-AAA6-22517905ECFD}"/>
                    </a:ext>
                  </a:extLst>
                </p14:cNvPr>
                <p14:cNvContentPartPr/>
                <p14:nvPr/>
              </p14:nvContentPartPr>
              <p14:xfrm>
                <a:off x="1337760" y="1702817"/>
                <a:ext cx="309960" cy="96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6FA2FF1-BD3C-DDDF-AAA6-22517905ECF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20120" y="1684817"/>
                  <a:ext cx="34560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AD350A5-CB1C-6E32-E36F-82306E646ED6}"/>
                  </a:ext>
                </a:extLst>
              </p14:cNvPr>
              <p14:cNvContentPartPr/>
              <p14:nvPr/>
            </p14:nvContentPartPr>
            <p14:xfrm>
              <a:off x="505202" y="2976003"/>
              <a:ext cx="497880" cy="2408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AD350A5-CB1C-6E32-E36F-82306E646ED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7202" y="2958003"/>
                <a:ext cx="53352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03BAE88-A868-DD53-F3D9-9056E2AACB55}"/>
                  </a:ext>
                </a:extLst>
              </p14:cNvPr>
              <p14:cNvContentPartPr/>
              <p14:nvPr/>
            </p14:nvContentPartPr>
            <p14:xfrm>
              <a:off x="3259202" y="3360483"/>
              <a:ext cx="1416960" cy="2405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03BAE88-A868-DD53-F3D9-9056E2AACB5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41202" y="3342483"/>
                <a:ext cx="1452600" cy="244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7E28218D-5CAC-3FED-7251-0687F22A49A2}"/>
              </a:ext>
            </a:extLst>
          </p:cNvPr>
          <p:cNvGrpSpPr/>
          <p:nvPr/>
        </p:nvGrpSpPr>
        <p:grpSpPr>
          <a:xfrm>
            <a:off x="867362" y="5219883"/>
            <a:ext cx="3018240" cy="892080"/>
            <a:chOff x="1432440" y="4921937"/>
            <a:chExt cx="3018240" cy="89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205F59A-BEEF-E021-1A25-FA91FE4C479A}"/>
                    </a:ext>
                  </a:extLst>
                </p14:cNvPr>
                <p14:cNvContentPartPr/>
                <p14:nvPr/>
              </p14:nvContentPartPr>
              <p14:xfrm>
                <a:off x="1432440" y="5417657"/>
                <a:ext cx="468360" cy="219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205F59A-BEEF-E021-1A25-FA91FE4C479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4440" y="5400017"/>
                  <a:ext cx="504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00D7A22-CF77-FF6A-527F-7E2058C3FCA4}"/>
                    </a:ext>
                  </a:extLst>
                </p14:cNvPr>
                <p14:cNvContentPartPr/>
                <p14:nvPr/>
              </p14:nvContentPartPr>
              <p14:xfrm>
                <a:off x="1803960" y="4954697"/>
                <a:ext cx="1357200" cy="859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00D7A22-CF77-FF6A-527F-7E2058C3FCA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86320" y="4936697"/>
                  <a:ext cx="1392840" cy="89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0FC1F65-4F76-FD2C-F7A1-2146D55DE50B}"/>
                    </a:ext>
                  </a:extLst>
                </p14:cNvPr>
                <p14:cNvContentPartPr/>
                <p14:nvPr/>
              </p14:nvContentPartPr>
              <p14:xfrm>
                <a:off x="2871720" y="4921937"/>
                <a:ext cx="1578960" cy="647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0FC1F65-4F76-FD2C-F7A1-2146D55DE50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3720" y="4903937"/>
                  <a:ext cx="1614600" cy="68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2BBBE34-95A1-4E00-9836-55FCB03CC22E}"/>
                  </a:ext>
                </a:extLst>
              </p14:cNvPr>
              <p14:cNvContentPartPr/>
              <p14:nvPr/>
            </p14:nvContentPartPr>
            <p14:xfrm>
              <a:off x="2081282" y="3673683"/>
              <a:ext cx="425880" cy="2174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2BBBE34-95A1-4E00-9836-55FCB03CC22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063282" y="3655683"/>
                <a:ext cx="461520" cy="25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1576973-4B5C-CA86-8152-AFE90E669FE7}"/>
              </a:ext>
            </a:extLst>
          </p:cNvPr>
          <p:cNvGrpSpPr/>
          <p:nvPr/>
        </p:nvGrpSpPr>
        <p:grpSpPr>
          <a:xfrm>
            <a:off x="4218157" y="4211506"/>
            <a:ext cx="5516640" cy="1998000"/>
            <a:chOff x="4794120" y="3641417"/>
            <a:chExt cx="5516640" cy="19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8E87D39-88C6-10A8-6003-638AED8A13CC}"/>
                    </a:ext>
                  </a:extLst>
                </p14:cNvPr>
                <p14:cNvContentPartPr/>
                <p14:nvPr/>
              </p14:nvContentPartPr>
              <p14:xfrm>
                <a:off x="4794120" y="3641417"/>
                <a:ext cx="5516640" cy="1460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8E87D39-88C6-10A8-6003-638AED8A13C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76480" y="3623417"/>
                  <a:ext cx="5552280" cy="14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55E47C4-88D5-EF22-3DA1-46F101ADA87B}"/>
                    </a:ext>
                  </a:extLst>
                </p14:cNvPr>
                <p14:cNvContentPartPr/>
                <p14:nvPr/>
              </p14:nvContentPartPr>
              <p14:xfrm>
                <a:off x="6050160" y="5248817"/>
                <a:ext cx="851040" cy="323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55E47C4-88D5-EF22-3DA1-46F101ADA87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32520" y="5230817"/>
                  <a:ext cx="8866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EAE863B-05A5-5AC2-44A3-D12346C497AA}"/>
                    </a:ext>
                  </a:extLst>
                </p14:cNvPr>
                <p14:cNvContentPartPr/>
                <p14:nvPr/>
              </p14:nvContentPartPr>
              <p14:xfrm>
                <a:off x="7237080" y="5183297"/>
                <a:ext cx="1099080" cy="456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EAE863B-05A5-5AC2-44A3-D12346C497A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19080" y="5165657"/>
                  <a:ext cx="11347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F73AEE7-D99E-6E31-7B13-48CECDA4EAD1}"/>
                    </a:ext>
                  </a:extLst>
                </p14:cNvPr>
                <p14:cNvContentPartPr/>
                <p14:nvPr/>
              </p14:nvContentPartPr>
              <p14:xfrm>
                <a:off x="8328240" y="5192297"/>
                <a:ext cx="1246320" cy="348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F73AEE7-D99E-6E31-7B13-48CECDA4EAD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10600" y="5174297"/>
                  <a:ext cx="1281960" cy="38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96A9D9C-1D04-356F-A706-ED82B4059220}"/>
                  </a:ext>
                </a:extLst>
              </p14:cNvPr>
              <p14:cNvContentPartPr/>
              <p14:nvPr/>
            </p14:nvContentPartPr>
            <p14:xfrm>
              <a:off x="7966733" y="5120558"/>
              <a:ext cx="705240" cy="2286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96A9D9C-1D04-356F-A706-ED82B405922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48733" y="5102586"/>
                <a:ext cx="740880" cy="264184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80DCE53D-9BB9-DFDE-9F67-4288DDA63F90}"/>
              </a:ext>
            </a:extLst>
          </p:cNvPr>
          <p:cNvGrpSpPr/>
          <p:nvPr/>
        </p:nvGrpSpPr>
        <p:grpSpPr>
          <a:xfrm>
            <a:off x="5064070" y="1628729"/>
            <a:ext cx="4473360" cy="2399760"/>
            <a:chOff x="6336720" y="1396097"/>
            <a:chExt cx="4473360" cy="239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48D806B-FAA8-E434-89CB-D4E88B699726}"/>
                    </a:ext>
                  </a:extLst>
                </p14:cNvPr>
                <p14:cNvContentPartPr/>
                <p14:nvPr/>
              </p14:nvContentPartPr>
              <p14:xfrm>
                <a:off x="8627040" y="1478537"/>
                <a:ext cx="2183040" cy="2317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48D806B-FAA8-E434-89CB-D4E88B69972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09400" y="1460897"/>
                  <a:ext cx="2218680" cy="23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7A61472-CE75-F1D4-CB6B-5E7A35D56E24}"/>
                    </a:ext>
                  </a:extLst>
                </p14:cNvPr>
                <p14:cNvContentPartPr/>
                <p14:nvPr/>
              </p14:nvContentPartPr>
              <p14:xfrm>
                <a:off x="9384480" y="1429937"/>
                <a:ext cx="698760" cy="660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7A61472-CE75-F1D4-CB6B-5E7A35D56E2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366480" y="1412297"/>
                  <a:ext cx="734400" cy="6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DF6A2F5-D18B-C650-CBC6-B24B1ED10B61}"/>
                    </a:ext>
                  </a:extLst>
                </p14:cNvPr>
                <p14:cNvContentPartPr/>
                <p14:nvPr/>
              </p14:nvContentPartPr>
              <p14:xfrm>
                <a:off x="8186040" y="1511297"/>
                <a:ext cx="456480" cy="302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DF6A2F5-D18B-C650-CBC6-B24B1ED10B6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68400" y="1493297"/>
                  <a:ext cx="4921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CB3F6EE-BCF5-8795-6F8A-55F946E065CE}"/>
                    </a:ext>
                  </a:extLst>
                </p14:cNvPr>
                <p14:cNvContentPartPr/>
                <p14:nvPr/>
              </p14:nvContentPartPr>
              <p14:xfrm>
                <a:off x="6336720" y="1396097"/>
                <a:ext cx="946440" cy="422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CB3F6EE-BCF5-8795-6F8A-55F946E065C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18720" y="1378457"/>
                  <a:ext cx="982080" cy="45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FF414E8-41EE-2605-8F19-90E53879B825}"/>
                  </a:ext>
                </a:extLst>
              </p14:cNvPr>
              <p14:cNvContentPartPr/>
              <p14:nvPr/>
            </p14:nvContentPartPr>
            <p14:xfrm>
              <a:off x="4360442" y="1898163"/>
              <a:ext cx="617040" cy="3128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FF414E8-41EE-2605-8F19-90E53879B82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342431" y="1880184"/>
                <a:ext cx="652701" cy="348439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7B11F6ED-AF91-BE06-EA36-20521F5E48A6}"/>
              </a:ext>
            </a:extLst>
          </p:cNvPr>
          <p:cNvGrpSpPr/>
          <p:nvPr/>
        </p:nvGrpSpPr>
        <p:grpSpPr>
          <a:xfrm>
            <a:off x="3693105" y="3243998"/>
            <a:ext cx="3808800" cy="412560"/>
            <a:chOff x="4976640" y="3109337"/>
            <a:chExt cx="380880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EA2EBFB-FCAD-1340-A515-976A448DF273}"/>
                    </a:ext>
                  </a:extLst>
                </p14:cNvPr>
                <p14:cNvContentPartPr/>
                <p14:nvPr/>
              </p14:nvContentPartPr>
              <p14:xfrm>
                <a:off x="4976640" y="3176657"/>
                <a:ext cx="274320" cy="62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EA2EBFB-FCAD-1340-A515-976A448DF2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58640" y="3159017"/>
                  <a:ext cx="309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07D96A1-F01A-1F23-BBF7-92CBEB4C9F82}"/>
                    </a:ext>
                  </a:extLst>
                </p14:cNvPr>
                <p14:cNvContentPartPr/>
                <p14:nvPr/>
              </p14:nvContentPartPr>
              <p14:xfrm>
                <a:off x="5657760" y="3138137"/>
                <a:ext cx="1163160" cy="340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07D96A1-F01A-1F23-BBF7-92CBEB4C9F8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40120" y="3120497"/>
                  <a:ext cx="11988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E03BDAE-3EE6-5DAE-6908-5A8DA5DB3681}"/>
                    </a:ext>
                  </a:extLst>
                </p14:cNvPr>
                <p14:cNvContentPartPr/>
                <p14:nvPr/>
              </p14:nvContentPartPr>
              <p14:xfrm>
                <a:off x="7113600" y="3177377"/>
                <a:ext cx="789480" cy="344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E03BDAE-3EE6-5DAE-6908-5A8DA5DB368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95960" y="3159377"/>
                  <a:ext cx="8251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EB9E77D-4631-4AF0-2CDA-2417F67C83D9}"/>
                    </a:ext>
                  </a:extLst>
                </p14:cNvPr>
                <p14:cNvContentPartPr/>
                <p14:nvPr/>
              </p14:nvContentPartPr>
              <p14:xfrm>
                <a:off x="8249040" y="3109337"/>
                <a:ext cx="536400" cy="271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EB9E77D-4631-4AF0-2CDA-2417F67C83D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31400" y="3091337"/>
                  <a:ext cx="572040" cy="30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21B18F8-ABE7-150A-EE4D-50BD9221BE0F}"/>
              </a:ext>
            </a:extLst>
          </p:cNvPr>
          <p:cNvSpPr txBox="1"/>
          <p:nvPr/>
        </p:nvSpPr>
        <p:spPr>
          <a:xfrm>
            <a:off x="9264311" y="2530134"/>
            <a:ext cx="24071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Yellow region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Wingdings" pitchFamily="2" charset="2"/>
              </a:rPr>
              <a:t>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Aptos" panose="02110004020202020204"/>
                <a:ea typeface="+mn-ea"/>
                <a:cs typeface="+mn-cs"/>
                <a:sym typeface="Wingdings" pitchFamily="2" charset="2"/>
              </a:rPr>
              <a:t>Green region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Wingdings" pitchFamily="2" charset="2"/>
              </a:rPr>
              <a:t> 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ptos" panose="02110004020202020204"/>
                <a:ea typeface="+mn-ea"/>
                <a:cs typeface="+mn-cs"/>
                <a:sym typeface="Wingdings" pitchFamily="2" charset="2"/>
              </a:rPr>
              <a:t>Red region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Wingdings" pitchFamily="2" charset="2"/>
              </a:rPr>
              <a:t> 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Aptos" panose="02110004020202020204"/>
                <a:ea typeface="+mn-ea"/>
                <a:cs typeface="+mn-cs"/>
                <a:sym typeface="Wingdings" pitchFamily="2" charset="2"/>
              </a:rPr>
              <a:t>Purple region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Wingdings" pitchFamily="2" charset="2"/>
              </a:rPr>
              <a:t> 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Wingdings" pitchFamily="2" charset="2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570787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3B37-3768-7CAC-AC8A-BEB24D492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029" y="2057399"/>
            <a:ext cx="10863943" cy="1452563"/>
          </a:xfrm>
          <a:ln w="28575"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rgbClr val="4E2A84"/>
                </a:solidFill>
              </a:rPr>
              <a:t>Machine Learning with Scikit-Learn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DED54-CB63-8EFF-208C-E59CECF462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Instructor:</a:t>
            </a:r>
            <a:r>
              <a:rPr lang="en-US" dirty="0"/>
              <a:t> efrén cruz cortés</a:t>
            </a:r>
          </a:p>
          <a:p>
            <a:r>
              <a:rPr lang="en-US" b="1" dirty="0"/>
              <a:t>TA:</a:t>
            </a:r>
            <a:r>
              <a:rPr lang="en-US" dirty="0"/>
              <a:t> Emilio </a:t>
            </a:r>
            <a:r>
              <a:rPr lang="en-US" dirty="0" err="1"/>
              <a:t>Lehoucq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45293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78F3A9-47E9-3860-BD47-F38A0A4AC25B}"/>
              </a:ext>
            </a:extLst>
          </p:cNvPr>
          <p:cNvGrpSpPr>
            <a:grpSpLocks noChangeAspect="1"/>
          </p:cNvGrpSpPr>
          <p:nvPr/>
        </p:nvGrpSpPr>
        <p:grpSpPr>
          <a:xfrm>
            <a:off x="4066857" y="1703910"/>
            <a:ext cx="1431163" cy="1914293"/>
            <a:chOff x="5095164" y="2133601"/>
            <a:chExt cx="2142699" cy="28660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010B9F-1EDF-94C4-D9F2-D7656D412937}"/>
                </a:ext>
              </a:extLst>
            </p:cNvPr>
            <p:cNvGrpSpPr/>
            <p:nvPr/>
          </p:nvGrpSpPr>
          <p:grpSpPr>
            <a:xfrm>
              <a:off x="5095164" y="2133601"/>
              <a:ext cx="2142699" cy="2866030"/>
              <a:chOff x="313898" y="2142700"/>
              <a:chExt cx="2142699" cy="28660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D2D9CF-D313-2150-40CD-16872628B1D0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806F8F2-9F9E-34DE-B85D-094FA8D26DB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AB1EB9A8-A800-053A-F8EA-E49734E33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ACFDB6B6-7E6F-A07C-2C39-261E2AC5F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AFEBF0C-9CE8-46FB-7F02-EC0E0E774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7DDC9C4-21FE-AE0B-824D-1CD4A40F3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E62439DC-DA4D-05C4-1E90-0B7681FD90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3AD2E2C-AA41-4CFA-40F6-8567E31BC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 descr="Body builder outline">
              <a:extLst>
                <a:ext uri="{FF2B5EF4-FFF2-40B4-BE49-F238E27FC236}">
                  <a16:creationId xmlns:a16="http://schemas.microsoft.com/office/drawing/2014/main" id="{0BFED82B-0708-73ED-5407-CA4FA019A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8358" y="2357651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4BC84C-5931-2E51-96AC-239A769FC1D0}"/>
              </a:ext>
            </a:extLst>
          </p:cNvPr>
          <p:cNvGrpSpPr>
            <a:grpSpLocks noChangeAspect="1"/>
          </p:cNvGrpSpPr>
          <p:nvPr/>
        </p:nvGrpSpPr>
        <p:grpSpPr>
          <a:xfrm>
            <a:off x="3319830" y="2348257"/>
            <a:ext cx="1431163" cy="1914293"/>
            <a:chOff x="7431206" y="2122227"/>
            <a:chExt cx="2142699" cy="28660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A1EA7E5-25A3-6CCF-F51A-98AF25B291FE}"/>
                </a:ext>
              </a:extLst>
            </p:cNvPr>
            <p:cNvGrpSpPr/>
            <p:nvPr/>
          </p:nvGrpSpPr>
          <p:grpSpPr>
            <a:xfrm>
              <a:off x="7431206" y="2122227"/>
              <a:ext cx="2142699" cy="2866030"/>
              <a:chOff x="313898" y="2142700"/>
              <a:chExt cx="2142699" cy="28660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3ED5D6-6D0F-6621-B583-23BD91D957FE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5CF97A7-0DEF-C95A-E064-A7797DCAD96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90021E6-C855-ACF6-19A2-A48D910C5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85CA374-75A1-C772-B599-D0B085D1F2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32495EB2-446F-DA4A-68A1-24698D23C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64D2FD9-0333-7AEF-F01B-A975A9AE4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C81D4DE-C102-CF93-D0D3-04DBDDE355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0CD9801-7462-DE0E-AC5C-C519A9914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Graphic 19" descr="Soccer ball outline">
              <a:extLst>
                <a:ext uri="{FF2B5EF4-FFF2-40B4-BE49-F238E27FC236}">
                  <a16:creationId xmlns:a16="http://schemas.microsoft.com/office/drawing/2014/main" id="{9212CCC6-DF6A-3588-DB05-11003300A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420" y="228941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D43502-5660-E41B-5737-F8709B3FB0A9}"/>
              </a:ext>
            </a:extLst>
          </p:cNvPr>
          <p:cNvGrpSpPr>
            <a:grpSpLocks noChangeAspect="1"/>
          </p:cNvGrpSpPr>
          <p:nvPr/>
        </p:nvGrpSpPr>
        <p:grpSpPr>
          <a:xfrm>
            <a:off x="2617444" y="2988142"/>
            <a:ext cx="1431163" cy="1914293"/>
            <a:chOff x="2759122" y="2144974"/>
            <a:chExt cx="2142699" cy="28660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1CD1A8C-437C-574C-920D-793AE44DD79B}"/>
                </a:ext>
              </a:extLst>
            </p:cNvPr>
            <p:cNvGrpSpPr/>
            <p:nvPr/>
          </p:nvGrpSpPr>
          <p:grpSpPr>
            <a:xfrm>
              <a:off x="2759122" y="2144974"/>
              <a:ext cx="2142699" cy="2866030"/>
              <a:chOff x="313898" y="2142700"/>
              <a:chExt cx="2142699" cy="2866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1FDC79-D827-E181-5089-D23CADC606E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3B771D1-DB41-2049-BF30-B13B9CEC3A3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CB00D9B2-5283-AA7D-A424-CA284FD079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105B676D-AC6F-713B-E653-894F4C4BA3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964798A-8E0C-44B1-D0B5-69D82D9113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9364BCC-20CC-A5F8-4831-CF10101D75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E4107BBE-9C5A-1FA9-7581-039F678CF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334F995F-D534-8891-33DB-2FFC8B8B16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" name="Graphic 31" descr="Climbing outline">
              <a:extLst>
                <a:ext uri="{FF2B5EF4-FFF2-40B4-BE49-F238E27FC236}">
                  <a16:creationId xmlns:a16="http://schemas.microsoft.com/office/drawing/2014/main" id="{C28A40C2-289C-4622-AD65-9C99A7920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64591" y="2384947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BB5A5D-5E3B-343C-613A-676999AC223F}"/>
              </a:ext>
            </a:extLst>
          </p:cNvPr>
          <p:cNvGrpSpPr>
            <a:grpSpLocks noChangeAspect="1"/>
          </p:cNvGrpSpPr>
          <p:nvPr/>
        </p:nvGrpSpPr>
        <p:grpSpPr>
          <a:xfrm>
            <a:off x="1935896" y="3642908"/>
            <a:ext cx="1432681" cy="1914293"/>
            <a:chOff x="327546" y="2156348"/>
            <a:chExt cx="2144973" cy="28660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1BA95F8-DEF3-8951-5D13-BA1E2C8B42CE}"/>
                </a:ext>
              </a:extLst>
            </p:cNvPr>
            <p:cNvGrpSpPr/>
            <p:nvPr/>
          </p:nvGrpSpPr>
          <p:grpSpPr>
            <a:xfrm>
              <a:off x="327546" y="2156348"/>
              <a:ext cx="2142699" cy="2866030"/>
              <a:chOff x="313898" y="2142700"/>
              <a:chExt cx="2142699" cy="286603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797C151-3C0D-027C-C5B3-593D129E281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1DF6876-8114-1B1F-9CBD-13B8EE5C4D4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5F6ACAFF-144A-4D96-6144-77D0CE84BC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B0F2A02E-5338-0EF1-EC5C-A98E5479C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69D29D3-BFD8-5692-A0A9-C408D5514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BA9A9EBD-8001-7E98-7543-AA6E84C944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40D464F-AC23-28FD-4C91-CF655FC1B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74B57F0D-22F6-EDF1-BAAD-9B9234B9C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3" name="Graphic 42" descr="Gymnast: Floor routine outline">
              <a:extLst>
                <a:ext uri="{FF2B5EF4-FFF2-40B4-BE49-F238E27FC236}">
                  <a16:creationId xmlns:a16="http://schemas.microsoft.com/office/drawing/2014/main" id="{1159BEAB-7E97-533D-8202-56701657C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46662" y="2371299"/>
              <a:ext cx="1025857" cy="102585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097D312-7007-24CD-61B2-0350C3D7AEFC}"/>
              </a:ext>
            </a:extLst>
          </p:cNvPr>
          <p:cNvGrpSpPr>
            <a:grpSpLocks noChangeAspect="1"/>
          </p:cNvGrpSpPr>
          <p:nvPr/>
        </p:nvGrpSpPr>
        <p:grpSpPr>
          <a:xfrm>
            <a:off x="5695450" y="1698867"/>
            <a:ext cx="1431163" cy="1914293"/>
            <a:chOff x="6400799" y="2832339"/>
            <a:chExt cx="2172269" cy="290558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89721CB-C5F6-B643-BE8B-583D98651233}"/>
                </a:ext>
              </a:extLst>
            </p:cNvPr>
            <p:cNvGrpSpPr/>
            <p:nvPr/>
          </p:nvGrpSpPr>
          <p:grpSpPr>
            <a:xfrm>
              <a:off x="6400799" y="2832339"/>
              <a:ext cx="2172269" cy="2905582"/>
              <a:chOff x="313898" y="2142700"/>
              <a:chExt cx="2142699" cy="28660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D3E8745-722D-B6B1-CEB4-B1D5CF5D1A47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D84109D-A8BF-AA9E-F558-E87CD6F8AE1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37F72F41-3286-44B1-455B-C32038EF33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6E85D8AA-20D1-8597-8B4C-0458C832BC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8556DC70-461F-D9B7-3AD5-FFBB0F55A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63D84739-4716-27E2-0094-04DB389DD3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39460C8-B8F6-82BC-0E7F-D3AB6B1719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A94D6F92-2BD2-1B59-E46B-94D1832155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5" name="Graphic 54" descr="Drama outline">
              <a:extLst>
                <a:ext uri="{FF2B5EF4-FFF2-40B4-BE49-F238E27FC236}">
                  <a16:creationId xmlns:a16="http://schemas.microsoft.com/office/drawing/2014/main" id="{29A159BD-517B-FC80-2F3B-C742E814F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247" y="3149221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6382015-3B22-E45B-DB06-781C143C00EC}"/>
              </a:ext>
            </a:extLst>
          </p:cNvPr>
          <p:cNvGrpSpPr>
            <a:grpSpLocks noChangeAspect="1"/>
          </p:cNvGrpSpPr>
          <p:nvPr/>
        </p:nvGrpSpPr>
        <p:grpSpPr>
          <a:xfrm>
            <a:off x="4968080" y="2439381"/>
            <a:ext cx="1431162" cy="1914293"/>
            <a:chOff x="5133027" y="3452884"/>
            <a:chExt cx="2157153" cy="288536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52BB2EC-EAC8-5E5B-1499-C4892D869C33}"/>
                </a:ext>
              </a:extLst>
            </p:cNvPr>
            <p:cNvGrpSpPr/>
            <p:nvPr/>
          </p:nvGrpSpPr>
          <p:grpSpPr>
            <a:xfrm>
              <a:off x="5133027" y="3452884"/>
              <a:ext cx="2157153" cy="2885363"/>
              <a:chOff x="313898" y="2142700"/>
              <a:chExt cx="2142699" cy="286603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80763E3-DB8F-1195-E811-612E55A035B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5F22F45-8D64-8D6D-EB96-9A0BC2339A0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EEF143D-3BBC-B645-3EA4-5C8CCC001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44165A1-946F-A689-DFF6-08ACFD595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80A36392-0F03-2233-FFFB-B6E198F7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323C5875-E319-D549-784C-4873DE98B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B2BA431-2122-919A-F766-7AF3F4C73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F68B416-01A6-A004-F5C9-2D9FB4D0BA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6" name="Graphic 65" descr="Maracas outline">
              <a:extLst>
                <a:ext uri="{FF2B5EF4-FFF2-40B4-BE49-F238E27FC236}">
                  <a16:creationId xmlns:a16="http://schemas.microsoft.com/office/drawing/2014/main" id="{C8572566-26D7-4AF9-23FC-0A8984F9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0549" y="3665560"/>
              <a:ext cx="1148687" cy="114868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89B5BFC-6DA4-EE2C-EC23-653DDC19BF47}"/>
              </a:ext>
            </a:extLst>
          </p:cNvPr>
          <p:cNvGrpSpPr>
            <a:grpSpLocks noChangeAspect="1"/>
          </p:cNvGrpSpPr>
          <p:nvPr/>
        </p:nvGrpSpPr>
        <p:grpSpPr>
          <a:xfrm>
            <a:off x="4281634" y="3117954"/>
            <a:ext cx="1431163" cy="1914293"/>
            <a:chOff x="3339154" y="3098042"/>
            <a:chExt cx="2075526" cy="27761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8945FA4-3251-E835-B661-9DEC45E481D4}"/>
                </a:ext>
              </a:extLst>
            </p:cNvPr>
            <p:cNvGrpSpPr/>
            <p:nvPr/>
          </p:nvGrpSpPr>
          <p:grpSpPr>
            <a:xfrm>
              <a:off x="3339154" y="3098042"/>
              <a:ext cx="2075526" cy="2776180"/>
              <a:chOff x="313898" y="2142700"/>
              <a:chExt cx="2142699" cy="286603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24F2E54-029A-DCE7-CC78-B34FAC40261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A339D28-4DD7-C7A6-E47F-594CC9DFDF5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D75399C5-9F4E-66E0-0BB8-B79C3DFDA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C5341CA9-45AD-252A-004F-118E630DE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9125904-7ED8-C75A-1B04-56D1E6807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C248041D-609D-3C0D-F356-6DA3464CD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4FEDCBD-9A16-E32B-F28E-C64237458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412010E1-E292-37D5-819F-D7CE98757A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7" name="Graphic 76" descr="Bongo outline">
              <a:extLst>
                <a:ext uri="{FF2B5EF4-FFF2-40B4-BE49-F238E27FC236}">
                  <a16:creationId xmlns:a16="http://schemas.microsoft.com/office/drawing/2014/main" id="{ADBA8EC0-01CD-B79A-D108-37DC15DD0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454" y="3378957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EB0FB06-718C-E195-47BF-55EAF99C66FE}"/>
              </a:ext>
            </a:extLst>
          </p:cNvPr>
          <p:cNvGrpSpPr>
            <a:grpSpLocks noChangeAspect="1"/>
          </p:cNvGrpSpPr>
          <p:nvPr/>
        </p:nvGrpSpPr>
        <p:grpSpPr>
          <a:xfrm>
            <a:off x="3545492" y="3778674"/>
            <a:ext cx="1431163" cy="1914293"/>
            <a:chOff x="6662096" y="2661314"/>
            <a:chExt cx="2320406" cy="310372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C34C239-B606-8F8E-A1BE-B9E79D89554E}"/>
                </a:ext>
              </a:extLst>
            </p:cNvPr>
            <p:cNvGrpSpPr/>
            <p:nvPr/>
          </p:nvGrpSpPr>
          <p:grpSpPr>
            <a:xfrm>
              <a:off x="6662096" y="2661314"/>
              <a:ext cx="2320406" cy="3103727"/>
              <a:chOff x="313898" y="2142700"/>
              <a:chExt cx="2142699" cy="286603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48D6FE6-DEF7-D07C-DE31-1D0D121AD2B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449C96AA-41D7-353C-FBBC-E66C475A6784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96002DB5-2F68-D436-1EE6-DFDA946BBA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7DC825E3-006B-9DDC-AAAE-309630AC8E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71979394-8E84-B14E-0B78-5A73902BC2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E56D0D6C-3355-0D8B-E12A-D66734C83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36FF8EDE-AEF9-5FBA-79D0-788C4F625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4DE0A05D-22E7-0677-E4EE-00517A860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8" name="Graphic 87" descr="Puppet outline">
              <a:extLst>
                <a:ext uri="{FF2B5EF4-FFF2-40B4-BE49-F238E27FC236}">
                  <a16:creationId xmlns:a16="http://schemas.microsoft.com/office/drawing/2014/main" id="{8D278AF0-954F-DA20-AE68-D2588D2C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7033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AD98D15-3D86-1E21-BA4B-23318C8E8479}"/>
              </a:ext>
            </a:extLst>
          </p:cNvPr>
          <p:cNvGrpSpPr>
            <a:grpSpLocks noChangeAspect="1"/>
          </p:cNvGrpSpPr>
          <p:nvPr/>
        </p:nvGrpSpPr>
        <p:grpSpPr>
          <a:xfrm>
            <a:off x="7319136" y="1710953"/>
            <a:ext cx="1431163" cy="1914293"/>
            <a:chOff x="9976515" y="3784978"/>
            <a:chExt cx="1997122" cy="26713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CCC7657-CD69-990A-4704-E6C8066A9D4E}"/>
                </a:ext>
              </a:extLst>
            </p:cNvPr>
            <p:cNvGrpSpPr/>
            <p:nvPr/>
          </p:nvGrpSpPr>
          <p:grpSpPr>
            <a:xfrm>
              <a:off x="9976515" y="3784978"/>
              <a:ext cx="1997122" cy="2671309"/>
              <a:chOff x="313898" y="2142700"/>
              <a:chExt cx="2142699" cy="286603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20D773C-4F81-61A9-5D86-4554F81BE8EC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BD4AF27-B4B5-1872-C9D2-ACBCB0A7DDCA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A3522B7D-BE55-4A78-156E-75B6B2325C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D9A5E625-6BBD-08C2-BA4C-55F11874B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380C303-52E9-7F44-A792-5B338BD95E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0E10235E-14F6-7C3E-F47B-3DD5AEBBA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EA6832BF-6E3F-BF61-5D37-CDF20A244E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99A92CB-E133-0F0A-8F59-23CE76778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9" name="Graphic 98" descr="Nerve outline">
              <a:extLst>
                <a:ext uri="{FF2B5EF4-FFF2-40B4-BE49-F238E27FC236}">
                  <a16:creationId xmlns:a16="http://schemas.microsoft.com/office/drawing/2014/main" id="{51B7CEA2-03C3-8244-0C87-E5EA0BE65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 flipV="1">
              <a:off x="10975074" y="3981735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3809310-C307-AD82-F427-F5BFE6429DEB}"/>
              </a:ext>
            </a:extLst>
          </p:cNvPr>
          <p:cNvGrpSpPr>
            <a:grpSpLocks noChangeAspect="1"/>
          </p:cNvGrpSpPr>
          <p:nvPr/>
        </p:nvGrpSpPr>
        <p:grpSpPr>
          <a:xfrm>
            <a:off x="6650685" y="2371670"/>
            <a:ext cx="1433153" cy="1914293"/>
            <a:chOff x="7754577" y="1201002"/>
            <a:chExt cx="1637357" cy="218705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E53DF95-010F-F4F8-0738-AB30E6ECEF3A}"/>
                </a:ext>
              </a:extLst>
            </p:cNvPr>
            <p:cNvGrpSpPr/>
            <p:nvPr/>
          </p:nvGrpSpPr>
          <p:grpSpPr>
            <a:xfrm>
              <a:off x="7754577" y="1201002"/>
              <a:ext cx="1635083" cy="2187053"/>
              <a:chOff x="313898" y="2142700"/>
              <a:chExt cx="2142699" cy="286603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A157A46-CBDF-8A1F-F43D-ED1A513607B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1A37DD6-4804-0D44-AD80-8279266092C2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23DB07B-C77B-213C-3ECC-2AD492031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14036F7A-358F-25DF-9D7E-60611D596E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9D9884E7-C8DB-1CF7-FF8D-BB230EAE0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44D604A6-9027-91E9-B975-71CDD4A66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80B944F9-16B4-B964-0746-692F925EF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F176FDB3-71E9-0F47-F32E-D845C1C47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0" name="Graphic 109" descr="Flask outline">
              <a:extLst>
                <a:ext uri="{FF2B5EF4-FFF2-40B4-BE49-F238E27FC236}">
                  <a16:creationId xmlns:a16="http://schemas.microsoft.com/office/drawing/2014/main" id="{44242977-2211-E030-7360-AF8AEC0EF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77534" y="1334069"/>
              <a:ext cx="914400" cy="9144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8D2DD2E-6CE1-D1B4-200E-1D730F570952}"/>
              </a:ext>
            </a:extLst>
          </p:cNvPr>
          <p:cNvGrpSpPr>
            <a:grpSpLocks noChangeAspect="1"/>
          </p:cNvGrpSpPr>
          <p:nvPr/>
        </p:nvGrpSpPr>
        <p:grpSpPr>
          <a:xfrm>
            <a:off x="6016753" y="3053482"/>
            <a:ext cx="1455775" cy="1914293"/>
            <a:chOff x="10095167" y="1544671"/>
            <a:chExt cx="1614614" cy="212316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7A2913A-0DE0-6581-4D9B-F49B1B3781E3}"/>
                </a:ext>
              </a:extLst>
            </p:cNvPr>
            <p:cNvGrpSpPr/>
            <p:nvPr/>
          </p:nvGrpSpPr>
          <p:grpSpPr>
            <a:xfrm>
              <a:off x="10095167" y="1544671"/>
              <a:ext cx="1587317" cy="2123162"/>
              <a:chOff x="313898" y="2142700"/>
              <a:chExt cx="2142699" cy="286603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D17039C6-4E8A-20F6-FECA-452AAF6BF93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9AACB1F4-EB77-C13B-FFF5-94ADDF1FEF82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7A5A46B6-DDC9-6451-FCE4-5A0B1A0C79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72A77189-6F2B-7C1D-BBF9-807C51358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A9CE8615-6C78-F474-9624-5848958207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3F44865F-31C2-089F-8A31-D907F8688A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793B6406-1437-6759-D206-86EA579CC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D923852F-2AE0-55D3-6E18-6E3489A38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1" name="Graphic 120" descr="Mitochondria outline">
              <a:extLst>
                <a:ext uri="{FF2B5EF4-FFF2-40B4-BE49-F238E27FC236}">
                  <a16:creationId xmlns:a16="http://schemas.microsoft.com/office/drawing/2014/main" id="{9D13328B-E454-74A3-D6D4-F828385E2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863619" y="1636594"/>
              <a:ext cx="846162" cy="846162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30804BE-DA31-7432-8A02-4EFE2CCB5B5C}"/>
              </a:ext>
            </a:extLst>
          </p:cNvPr>
          <p:cNvGrpSpPr>
            <a:grpSpLocks noChangeAspect="1"/>
          </p:cNvGrpSpPr>
          <p:nvPr/>
        </p:nvGrpSpPr>
        <p:grpSpPr>
          <a:xfrm>
            <a:off x="5332227" y="3713937"/>
            <a:ext cx="1431163" cy="1914293"/>
            <a:chOff x="7825091" y="3796352"/>
            <a:chExt cx="1635083" cy="218705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0071B26-873C-D67D-1C36-AA9FBBF78681}"/>
                </a:ext>
              </a:extLst>
            </p:cNvPr>
            <p:cNvGrpSpPr/>
            <p:nvPr/>
          </p:nvGrpSpPr>
          <p:grpSpPr>
            <a:xfrm>
              <a:off x="7825091" y="3796352"/>
              <a:ext cx="1635083" cy="2187053"/>
              <a:chOff x="313898" y="2142700"/>
              <a:chExt cx="2142699" cy="28660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9ED2C7E-608A-6ECB-C4A6-586C425E5043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03C18829-14B5-A83E-D7A5-30E34C86D56A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7FC9B12C-F6A2-C718-7076-1792960703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505D2FF3-AA93-7198-2F9B-596F72B37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7DF2ABEE-8298-EC19-1ACD-29715E0335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71742762-B61B-4833-67CC-D94D2AC2C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90DFF5C6-5F5E-8A89-2B93-F66226FEF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A67C1DD9-2B1B-B33B-1EA0-7EE075066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3" name="Graphic 132" descr="Atom outline">
              <a:extLst>
                <a:ext uri="{FF2B5EF4-FFF2-40B4-BE49-F238E27FC236}">
                  <a16:creationId xmlns:a16="http://schemas.microsoft.com/office/drawing/2014/main" id="{7B645C52-2B88-88B3-5D6B-C35B10B8F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45774" y="3872552"/>
              <a:ext cx="914400" cy="914400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A8963F61-BFAE-4B52-F969-DDB86C1E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Example 3.</a:t>
            </a:r>
            <a:r>
              <a:rPr lang="en-US" dirty="0"/>
              <a:t> Clustering documents by topic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236133-7387-F437-9D59-EFF07AB6DB37}"/>
              </a:ext>
            </a:extLst>
          </p:cNvPr>
          <p:cNvSpPr txBox="1"/>
          <p:nvPr/>
        </p:nvSpPr>
        <p:spPr>
          <a:xfrm>
            <a:off x="8116584" y="4473341"/>
            <a:ext cx="3904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Task:</a:t>
            </a:r>
            <a:r>
              <a:rPr lang="en-US" sz="1600" dirty="0"/>
              <a:t> Identify groups of documents by topic</a:t>
            </a:r>
          </a:p>
          <a:p>
            <a:endParaRPr lang="en-US" sz="1600" b="1" dirty="0"/>
          </a:p>
          <a:p>
            <a:r>
              <a:rPr lang="en-US" sz="1600" b="1" dirty="0"/>
              <a:t>Concept</a:t>
            </a:r>
            <a:r>
              <a:rPr lang="en-US" sz="1600" dirty="0"/>
              <a:t>: Latent topics among all docs</a:t>
            </a:r>
          </a:p>
          <a:p>
            <a:endParaRPr lang="en-US" sz="1600" b="1" dirty="0"/>
          </a:p>
          <a:p>
            <a:r>
              <a:rPr lang="en-US" sz="1600" b="1" dirty="0"/>
              <a:t>Model Space: </a:t>
            </a:r>
            <a:r>
              <a:rPr lang="en-US" sz="1600" dirty="0"/>
              <a:t>Possible groupings of documents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59079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0560F-3885-526C-04B7-161DBA347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6E23B29-2FF8-EAC7-EC86-3DEB32652F37}"/>
              </a:ext>
            </a:extLst>
          </p:cNvPr>
          <p:cNvGrpSpPr>
            <a:grpSpLocks noChangeAspect="1"/>
          </p:cNvGrpSpPr>
          <p:nvPr/>
        </p:nvGrpSpPr>
        <p:grpSpPr>
          <a:xfrm>
            <a:off x="2150250" y="2990010"/>
            <a:ext cx="945722" cy="1264978"/>
            <a:chOff x="5095164" y="2133601"/>
            <a:chExt cx="2142699" cy="28660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F903BA-E40D-E818-C036-59CC5AF5C64C}"/>
                </a:ext>
              </a:extLst>
            </p:cNvPr>
            <p:cNvGrpSpPr/>
            <p:nvPr/>
          </p:nvGrpSpPr>
          <p:grpSpPr>
            <a:xfrm>
              <a:off x="5095164" y="2133601"/>
              <a:ext cx="2142699" cy="2866030"/>
              <a:chOff x="313898" y="2142700"/>
              <a:chExt cx="2142699" cy="28660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6A2FC51-28E5-D048-5189-D5348F48D5DB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421B96E-AB10-172A-087A-4C3AF580EFE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35150A23-5DB2-3CCD-B6B5-4CAA0C0F8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89492945-7CF9-EDAF-850B-D0388E4234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B258C160-5ABE-CBA4-C760-A448D0F326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7865751C-1343-DA0E-4C29-421A36517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95591026-3417-0D8E-5D86-A156EE072B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9805DB7A-DA51-861B-6CF3-0B5F3B5C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 descr="Body builder outline">
              <a:extLst>
                <a:ext uri="{FF2B5EF4-FFF2-40B4-BE49-F238E27FC236}">
                  <a16:creationId xmlns:a16="http://schemas.microsoft.com/office/drawing/2014/main" id="{9FAE0CD7-A397-44D7-4A3C-5452CBA34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8358" y="2357651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158D02-A7B4-64C8-B289-6FA0F7129A37}"/>
              </a:ext>
            </a:extLst>
          </p:cNvPr>
          <p:cNvGrpSpPr>
            <a:grpSpLocks noChangeAspect="1"/>
          </p:cNvGrpSpPr>
          <p:nvPr/>
        </p:nvGrpSpPr>
        <p:grpSpPr>
          <a:xfrm>
            <a:off x="1656610" y="3415799"/>
            <a:ext cx="945722" cy="1264978"/>
            <a:chOff x="7431206" y="2122227"/>
            <a:chExt cx="2142699" cy="28660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EA51A5-D126-C2F9-ACBD-9C83CD7857E9}"/>
                </a:ext>
              </a:extLst>
            </p:cNvPr>
            <p:cNvGrpSpPr/>
            <p:nvPr/>
          </p:nvGrpSpPr>
          <p:grpSpPr>
            <a:xfrm>
              <a:off x="7431206" y="2122227"/>
              <a:ext cx="2142699" cy="2866030"/>
              <a:chOff x="313898" y="2142700"/>
              <a:chExt cx="2142699" cy="28660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098B63B-142B-AFD7-8E76-2312A1E3BB23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D061AF1-61B4-8A9F-7D76-3EA1FFA7DB0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F1BED60-E8AA-7AE8-FE08-677FB49F6C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6549840-D92B-B384-D095-D851C1D991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E2EE176-1A8E-3F45-BFF1-E9A46D856C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F5AD135-57A1-B2B4-69EF-DA520726B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EA8B61FA-2B44-D5D5-45E8-5EF6102853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50B8F4B-5511-246B-4902-A38C1A05B7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Graphic 19" descr="Soccer ball outline">
              <a:extLst>
                <a:ext uri="{FF2B5EF4-FFF2-40B4-BE49-F238E27FC236}">
                  <a16:creationId xmlns:a16="http://schemas.microsoft.com/office/drawing/2014/main" id="{1110C74E-D893-487D-CF79-394B3E08B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420" y="228941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7FABC26-AF05-BAB7-DC25-806509FA99B8}"/>
              </a:ext>
            </a:extLst>
          </p:cNvPr>
          <p:cNvGrpSpPr>
            <a:grpSpLocks noChangeAspect="1"/>
          </p:cNvGrpSpPr>
          <p:nvPr/>
        </p:nvGrpSpPr>
        <p:grpSpPr>
          <a:xfrm>
            <a:off x="1192469" y="3838639"/>
            <a:ext cx="945722" cy="1264978"/>
            <a:chOff x="2759122" y="2144974"/>
            <a:chExt cx="2142699" cy="28660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8451E78-C2EA-1E0F-C568-82FC9C1218EB}"/>
                </a:ext>
              </a:extLst>
            </p:cNvPr>
            <p:cNvGrpSpPr/>
            <p:nvPr/>
          </p:nvGrpSpPr>
          <p:grpSpPr>
            <a:xfrm>
              <a:off x="2759122" y="2144974"/>
              <a:ext cx="2142699" cy="2866030"/>
              <a:chOff x="313898" y="2142700"/>
              <a:chExt cx="2142699" cy="2866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B1180FD-08A7-C7B0-DDBB-3C719F8FCE00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75C3E90-409C-FA1C-8806-A3D2AE06442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ACDE249-AFED-0781-0422-EA05FFD047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5BEF0D9-5AC3-F04A-F53C-F0CF2194E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258EB4B-D921-89DA-66BA-64F6E81AC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D3DA11D-57EC-2AEF-161F-7CF09072F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3A3A0B9-1264-FF28-05A6-4DFA7F5213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C32979B-FCB0-0AEA-76AC-9DB767C061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" name="Graphic 31" descr="Climbing outline">
              <a:extLst>
                <a:ext uri="{FF2B5EF4-FFF2-40B4-BE49-F238E27FC236}">
                  <a16:creationId xmlns:a16="http://schemas.microsoft.com/office/drawing/2014/main" id="{4B5381CA-3829-735C-7CAF-1E757A7A6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64591" y="2384947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307FE9-9970-4FD5-ABA2-8B6764D4B8B4}"/>
              </a:ext>
            </a:extLst>
          </p:cNvPr>
          <p:cNvGrpSpPr>
            <a:grpSpLocks noChangeAspect="1"/>
          </p:cNvGrpSpPr>
          <p:nvPr/>
        </p:nvGrpSpPr>
        <p:grpSpPr>
          <a:xfrm>
            <a:off x="742097" y="4271313"/>
            <a:ext cx="946725" cy="1264978"/>
            <a:chOff x="327546" y="2156348"/>
            <a:chExt cx="2144973" cy="28660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5874945-50AD-9205-77D5-51EA0EE12DA8}"/>
                </a:ext>
              </a:extLst>
            </p:cNvPr>
            <p:cNvGrpSpPr/>
            <p:nvPr/>
          </p:nvGrpSpPr>
          <p:grpSpPr>
            <a:xfrm>
              <a:off x="327546" y="2156348"/>
              <a:ext cx="2142699" cy="2866030"/>
              <a:chOff x="313898" y="2142700"/>
              <a:chExt cx="2142699" cy="286603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BDC448-E86E-C0FC-61F6-14EEDA62F6C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3692ED5-E3AE-B4CD-D19B-7CDEAF563573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516EAB8-ABD4-B730-6468-4A8C2902D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589B2E67-0A3E-7681-2570-26C3E6E00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7A8C3A-22EF-E38E-D049-FD9637D84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84358765-C5B3-E080-C3EA-C5A2E37142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D0684ADD-F47C-A568-E3B2-47F5C66B6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FD0CC077-A15B-FBA6-8B9F-613D7B3CC5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3" name="Graphic 42" descr="Gymnast: Floor routine outline">
              <a:extLst>
                <a:ext uri="{FF2B5EF4-FFF2-40B4-BE49-F238E27FC236}">
                  <a16:creationId xmlns:a16="http://schemas.microsoft.com/office/drawing/2014/main" id="{15B83E9D-AD95-2967-D965-E5549A5D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46662" y="2371299"/>
              <a:ext cx="1025857" cy="102585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A10D698-514A-F9CF-7D98-0D6BF6DF7017}"/>
              </a:ext>
            </a:extLst>
          </p:cNvPr>
          <p:cNvGrpSpPr>
            <a:grpSpLocks noChangeAspect="1"/>
          </p:cNvGrpSpPr>
          <p:nvPr/>
        </p:nvGrpSpPr>
        <p:grpSpPr>
          <a:xfrm>
            <a:off x="3226435" y="2986678"/>
            <a:ext cx="945722" cy="1264978"/>
            <a:chOff x="6400799" y="2832339"/>
            <a:chExt cx="2172269" cy="290558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9152283-7748-ADD3-A20C-C859296D054C}"/>
                </a:ext>
              </a:extLst>
            </p:cNvPr>
            <p:cNvGrpSpPr/>
            <p:nvPr/>
          </p:nvGrpSpPr>
          <p:grpSpPr>
            <a:xfrm>
              <a:off x="6400799" y="2832339"/>
              <a:ext cx="2172269" cy="2905582"/>
              <a:chOff x="313898" y="2142700"/>
              <a:chExt cx="2142699" cy="28660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1CE24E5-460A-0C08-CA1A-18402C30BD71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389D80A-EFCA-F4A9-666E-2EACB41A67D1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4D3E333B-B967-BE21-4B10-6EC68D1356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AE4D6F4-0AFA-D6C3-2C23-AA4EE13083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907FEE77-A4F3-D84A-AF84-0B383680F5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ABF4A4D9-679D-69EC-6DC3-C90CCEA123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EFCA868-52FD-2586-6CFC-15ABC84F9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22C375D-200C-723B-5838-7BD736E72E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5" name="Graphic 54" descr="Drama outline">
              <a:extLst>
                <a:ext uri="{FF2B5EF4-FFF2-40B4-BE49-F238E27FC236}">
                  <a16:creationId xmlns:a16="http://schemas.microsoft.com/office/drawing/2014/main" id="{9D1153A6-34A1-A38A-099C-7FED33303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247" y="3149221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C7CF453-B418-245A-6BBD-ACFCA79CFF8B}"/>
              </a:ext>
            </a:extLst>
          </p:cNvPr>
          <p:cNvGrpSpPr>
            <a:grpSpLocks noChangeAspect="1"/>
          </p:cNvGrpSpPr>
          <p:nvPr/>
        </p:nvGrpSpPr>
        <p:grpSpPr>
          <a:xfrm>
            <a:off x="2745784" y="3476015"/>
            <a:ext cx="945721" cy="1264978"/>
            <a:chOff x="5133027" y="3452884"/>
            <a:chExt cx="2157153" cy="288536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CAD8A2C-A73A-47E9-9177-DF39CB542EE6}"/>
                </a:ext>
              </a:extLst>
            </p:cNvPr>
            <p:cNvGrpSpPr/>
            <p:nvPr/>
          </p:nvGrpSpPr>
          <p:grpSpPr>
            <a:xfrm>
              <a:off x="5133027" y="3452884"/>
              <a:ext cx="2157153" cy="2885363"/>
              <a:chOff x="313898" y="2142700"/>
              <a:chExt cx="2142699" cy="286603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C1E2C7D-CA76-A590-E444-0690B5D0784B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35FF65C-4CDF-0FF3-D5DD-A311152D143A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1F730E96-5994-3A8A-F1CA-396FC5A3EE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22E4104-2F2B-BF93-36A6-7DE67D089C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181D9510-6425-0343-7328-B3F9BB9E2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CF39A4B-66EE-96A7-E72B-1A791007B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EFDA7A7-3C28-8DCA-3B79-7DA3ADA31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E15C2A1-8034-F0B6-E9D3-E511B117D9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6" name="Graphic 65" descr="Maracas outline">
              <a:extLst>
                <a:ext uri="{FF2B5EF4-FFF2-40B4-BE49-F238E27FC236}">
                  <a16:creationId xmlns:a16="http://schemas.microsoft.com/office/drawing/2014/main" id="{A1338416-DBAF-9DA9-D50E-1A43E100A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0549" y="3665560"/>
              <a:ext cx="1148687" cy="114868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3DB8D1-4B1B-4782-F769-F046AACFC9EB}"/>
              </a:ext>
            </a:extLst>
          </p:cNvPr>
          <p:cNvGrpSpPr>
            <a:grpSpLocks noChangeAspect="1"/>
          </p:cNvGrpSpPr>
          <p:nvPr/>
        </p:nvGrpSpPr>
        <p:grpSpPr>
          <a:xfrm>
            <a:off x="2292176" y="3924420"/>
            <a:ext cx="945722" cy="1264978"/>
            <a:chOff x="3339154" y="3098042"/>
            <a:chExt cx="2075526" cy="27761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DD98325-11A3-A799-B780-2F07592199BA}"/>
                </a:ext>
              </a:extLst>
            </p:cNvPr>
            <p:cNvGrpSpPr/>
            <p:nvPr/>
          </p:nvGrpSpPr>
          <p:grpSpPr>
            <a:xfrm>
              <a:off x="3339154" y="3098042"/>
              <a:ext cx="2075526" cy="2776180"/>
              <a:chOff x="313898" y="2142700"/>
              <a:chExt cx="2142699" cy="286603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5EA26C-EAE5-0618-2CDD-938F66AC3AB2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AD156D0-8404-8B79-1202-1AE1B757569B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B5C602A-1707-FF5A-6C58-FDE508CBB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D686A4CC-64BE-0314-93CD-8C08FBFE2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99122A2D-094E-FB47-4CA0-BC52D8182A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FE0EE1CB-37E5-54FF-3802-353D8A3AB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F6D8578-2872-EB61-E32E-1C54892D7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6901E004-35BC-A899-D4B6-AE75154D00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7" name="Graphic 76" descr="Bongo outline">
              <a:extLst>
                <a:ext uri="{FF2B5EF4-FFF2-40B4-BE49-F238E27FC236}">
                  <a16:creationId xmlns:a16="http://schemas.microsoft.com/office/drawing/2014/main" id="{ED4BE7C4-FADA-0E5D-14E4-2A19F9FCE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454" y="3378957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0D6689E-C682-930E-5DA2-0A23ECF5A208}"/>
              </a:ext>
            </a:extLst>
          </p:cNvPr>
          <p:cNvGrpSpPr>
            <a:grpSpLocks noChangeAspect="1"/>
          </p:cNvGrpSpPr>
          <p:nvPr/>
        </p:nvGrpSpPr>
        <p:grpSpPr>
          <a:xfrm>
            <a:off x="1805729" y="4361028"/>
            <a:ext cx="945722" cy="1264978"/>
            <a:chOff x="6662096" y="2661314"/>
            <a:chExt cx="2320406" cy="310372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6AE8DAF-7115-343E-4B60-7BDE85BBE313}"/>
                </a:ext>
              </a:extLst>
            </p:cNvPr>
            <p:cNvGrpSpPr/>
            <p:nvPr/>
          </p:nvGrpSpPr>
          <p:grpSpPr>
            <a:xfrm>
              <a:off x="6662096" y="2661314"/>
              <a:ext cx="2320406" cy="3103727"/>
              <a:chOff x="313898" y="2142700"/>
              <a:chExt cx="2142699" cy="286603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398CF95-15E2-8422-B041-578057EB497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849BCFD7-08A0-A63E-F0E4-7CDFF83461C8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7E81AE27-9305-8A05-E7AF-DE368175FF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42BC955B-74E3-6729-7B49-9FAEB0EC2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FF5A0E02-611A-5FF7-386D-B977A270B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D7293261-5249-521B-7DEE-2DF9A62DE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0AD0174-F79E-3CF0-84BD-0EC40ED35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B3FCE80F-ABEB-C96E-1628-C9EDD3EF4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8" name="Graphic 87" descr="Puppet outline">
              <a:extLst>
                <a:ext uri="{FF2B5EF4-FFF2-40B4-BE49-F238E27FC236}">
                  <a16:creationId xmlns:a16="http://schemas.microsoft.com/office/drawing/2014/main" id="{A9120BF9-FF0A-6FFB-2B89-B5A3EB0EC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7033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1BDE954-ED9F-C198-8EBB-0946D1724856}"/>
              </a:ext>
            </a:extLst>
          </p:cNvPr>
          <p:cNvGrpSpPr>
            <a:grpSpLocks noChangeAspect="1"/>
          </p:cNvGrpSpPr>
          <p:nvPr/>
        </p:nvGrpSpPr>
        <p:grpSpPr>
          <a:xfrm>
            <a:off x="4299378" y="2994665"/>
            <a:ext cx="945722" cy="1264978"/>
            <a:chOff x="9976515" y="3784978"/>
            <a:chExt cx="1997122" cy="26713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5D554D2-FEB8-6530-FEEA-D698DB7418C6}"/>
                </a:ext>
              </a:extLst>
            </p:cNvPr>
            <p:cNvGrpSpPr/>
            <p:nvPr/>
          </p:nvGrpSpPr>
          <p:grpSpPr>
            <a:xfrm>
              <a:off x="9976515" y="3784978"/>
              <a:ext cx="1997122" cy="2671309"/>
              <a:chOff x="313898" y="2142700"/>
              <a:chExt cx="2142699" cy="286603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86259C8-4E27-E640-CD55-12DD2B80FAFC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9832EF5C-BAD1-FB51-8DE8-C650BD5F6F2F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BF2CFBF3-47E1-13F5-230C-5DCE517CB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2F136E49-319A-0FE3-1643-0CA754D6F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2B129EBB-E357-FF66-B113-F498B8983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BF22E5B5-BB77-A161-6310-F8BF604E3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D7266CB-2B20-5668-669D-25EA8108B8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B564845-6105-8FB5-DC75-1D82E811E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9" name="Graphic 98" descr="Nerve outline">
              <a:extLst>
                <a:ext uri="{FF2B5EF4-FFF2-40B4-BE49-F238E27FC236}">
                  <a16:creationId xmlns:a16="http://schemas.microsoft.com/office/drawing/2014/main" id="{70E43A03-C8D7-F36E-2BFF-709E8189F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 flipV="1">
              <a:off x="10975074" y="3981735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86CE2F2-BB4B-DCAB-307A-32DC4380A03E}"/>
              </a:ext>
            </a:extLst>
          </p:cNvPr>
          <p:cNvGrpSpPr>
            <a:grpSpLocks noChangeAspect="1"/>
          </p:cNvGrpSpPr>
          <p:nvPr/>
        </p:nvGrpSpPr>
        <p:grpSpPr>
          <a:xfrm>
            <a:off x="3857661" y="3431271"/>
            <a:ext cx="947037" cy="1264978"/>
            <a:chOff x="7754577" y="1201002"/>
            <a:chExt cx="1637357" cy="218705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6168A46-ECD0-54F4-D495-8199CC714A7E}"/>
                </a:ext>
              </a:extLst>
            </p:cNvPr>
            <p:cNvGrpSpPr/>
            <p:nvPr/>
          </p:nvGrpSpPr>
          <p:grpSpPr>
            <a:xfrm>
              <a:off x="7754577" y="1201002"/>
              <a:ext cx="1635083" cy="2187053"/>
              <a:chOff x="313898" y="2142700"/>
              <a:chExt cx="2142699" cy="286603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C2CCE1F1-159E-9FEA-EA66-7539312D99C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800D423F-847B-7150-95EB-ADCB2F9D7542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C6044280-D347-8FFC-B8D2-8D7C46C23F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B3BF1F5D-30CF-A21E-CA5E-B71CB601F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43858AE-C58B-AD9E-78AE-0065EDE483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BDA1AC7F-149A-5CF6-7255-7DF532CB2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6477EC1B-A8CE-C505-604F-4910E321A4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1CC117C2-8511-E085-7742-CADCDEF1C2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0" name="Graphic 109" descr="Flask outline">
              <a:extLst>
                <a:ext uri="{FF2B5EF4-FFF2-40B4-BE49-F238E27FC236}">
                  <a16:creationId xmlns:a16="http://schemas.microsoft.com/office/drawing/2014/main" id="{8A9D821E-9F20-ACEF-9D2A-E40B79570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77534" y="1334069"/>
              <a:ext cx="914400" cy="9144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7C02884-2B7F-DA65-0DAF-DFE07F93865D}"/>
              </a:ext>
            </a:extLst>
          </p:cNvPr>
          <p:cNvGrpSpPr>
            <a:grpSpLocks noChangeAspect="1"/>
          </p:cNvGrpSpPr>
          <p:nvPr/>
        </p:nvGrpSpPr>
        <p:grpSpPr>
          <a:xfrm>
            <a:off x="3438755" y="3881818"/>
            <a:ext cx="961986" cy="1264978"/>
            <a:chOff x="10095167" y="1544671"/>
            <a:chExt cx="1614614" cy="212316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AB99277C-B8AB-2ACB-2DA0-2DC88FAB2B57}"/>
                </a:ext>
              </a:extLst>
            </p:cNvPr>
            <p:cNvGrpSpPr/>
            <p:nvPr/>
          </p:nvGrpSpPr>
          <p:grpSpPr>
            <a:xfrm>
              <a:off x="10095167" y="1544671"/>
              <a:ext cx="1587317" cy="2123162"/>
              <a:chOff x="313898" y="2142700"/>
              <a:chExt cx="2142699" cy="286603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BDE5AA2-E068-F15C-E458-47BF8448AFA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A6863042-28BC-CFAE-9B5D-52CCE464B07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99F87EAA-106B-D4F4-E164-65D795D72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F5B5DDA8-497E-D07F-C2CE-A2673E891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EDBE9FE8-AC8E-CF0B-1706-90304DB2A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A47A87C4-55DE-8CA3-B75A-FD0972BAE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4EBD0074-623A-9B75-B999-0204BABC6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94B8124D-15F8-DF47-095E-D53C6575D7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1" name="Graphic 120" descr="Mitochondria outline">
              <a:extLst>
                <a:ext uri="{FF2B5EF4-FFF2-40B4-BE49-F238E27FC236}">
                  <a16:creationId xmlns:a16="http://schemas.microsoft.com/office/drawing/2014/main" id="{D2FC1721-7936-BE55-EDDD-570B81741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863619" y="1636594"/>
              <a:ext cx="846162" cy="846162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CFBA6B3-E941-91FB-F3E6-0E5836BCEF60}"/>
              </a:ext>
            </a:extLst>
          </p:cNvPr>
          <p:cNvGrpSpPr>
            <a:grpSpLocks noChangeAspect="1"/>
          </p:cNvGrpSpPr>
          <p:nvPr/>
        </p:nvGrpSpPr>
        <p:grpSpPr>
          <a:xfrm>
            <a:off x="2986417" y="4318250"/>
            <a:ext cx="945722" cy="1264978"/>
            <a:chOff x="7825091" y="3796352"/>
            <a:chExt cx="1635083" cy="218705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8BAAE50F-D07C-36B0-9558-3B9086C372AC}"/>
                </a:ext>
              </a:extLst>
            </p:cNvPr>
            <p:cNvGrpSpPr/>
            <p:nvPr/>
          </p:nvGrpSpPr>
          <p:grpSpPr>
            <a:xfrm>
              <a:off x="7825091" y="3796352"/>
              <a:ext cx="1635083" cy="2187053"/>
              <a:chOff x="313898" y="2142700"/>
              <a:chExt cx="2142699" cy="28660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7E915EF-A894-762C-95D7-6585124BDB3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7661E43D-73F4-B3D5-74C3-931733FD60D6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05F9C82E-6360-25C3-E823-32BC98314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4A49ECF5-049C-C395-AA5F-8E4D5638B0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34687AC3-0C67-4C24-C8CE-48C7D40EB6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0583D392-F615-2012-B0F8-D8F1F871F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0A46510B-203C-F61D-9CE7-D051DCCFB2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3F6BD3A8-C3B5-C37F-C9F6-878E4C961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3" name="Graphic 132" descr="Atom outline">
              <a:extLst>
                <a:ext uri="{FF2B5EF4-FFF2-40B4-BE49-F238E27FC236}">
                  <a16:creationId xmlns:a16="http://schemas.microsoft.com/office/drawing/2014/main" id="{C0C85A9A-AAB2-4DDE-78F7-2CAE194A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45774" y="3872552"/>
              <a:ext cx="914400" cy="9144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3A03421-3E13-A5E0-96B7-4A1E2015040F}"/>
              </a:ext>
            </a:extLst>
          </p:cNvPr>
          <p:cNvGrpSpPr/>
          <p:nvPr/>
        </p:nvGrpSpPr>
        <p:grpSpPr>
          <a:xfrm>
            <a:off x="7150100" y="2755900"/>
            <a:ext cx="3695700" cy="3251200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3A0AACB-3C18-A6EF-06F5-DDFFCB40A9B6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128E93-71E5-6D3F-4D22-B5F891F1AEBA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itle 1">
            <a:extLst>
              <a:ext uri="{FF2B5EF4-FFF2-40B4-BE49-F238E27FC236}">
                <a16:creationId xmlns:a16="http://schemas.microsoft.com/office/drawing/2014/main" id="{1A2FC386-34AD-4D80-05DD-E6BF3A7B3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Clustering documents by topic</a:t>
            </a:r>
          </a:p>
        </p:txBody>
      </p:sp>
    </p:spTree>
    <p:extLst>
      <p:ext uri="{BB962C8B-B14F-4D97-AF65-F5344CB8AC3E}">
        <p14:creationId xmlns:p14="http://schemas.microsoft.com/office/powerpoint/2010/main" val="83751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2E7F6-D490-3BAF-7B47-2A9B526A3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AC6B49E-AA86-E571-73B3-47DF031D4418}"/>
              </a:ext>
            </a:extLst>
          </p:cNvPr>
          <p:cNvGrpSpPr>
            <a:grpSpLocks noChangeAspect="1"/>
          </p:cNvGrpSpPr>
          <p:nvPr/>
        </p:nvGrpSpPr>
        <p:grpSpPr>
          <a:xfrm>
            <a:off x="4690251" y="3625010"/>
            <a:ext cx="341811" cy="457200"/>
            <a:chOff x="5095164" y="2133601"/>
            <a:chExt cx="2142699" cy="28660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8AF89E-E422-4956-CD19-569B94E8610F}"/>
                </a:ext>
              </a:extLst>
            </p:cNvPr>
            <p:cNvGrpSpPr/>
            <p:nvPr/>
          </p:nvGrpSpPr>
          <p:grpSpPr>
            <a:xfrm>
              <a:off x="5095164" y="2133601"/>
              <a:ext cx="2142699" cy="2866030"/>
              <a:chOff x="313898" y="2142700"/>
              <a:chExt cx="2142699" cy="28660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2ECF1C-8AF7-9FAB-D7FD-EAFBDB3AC30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495938E-D363-7D06-46CF-B15CF156CA18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D62CFE38-EF69-3FE2-3D30-D1D82F032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1C2E9DF-A729-1EA7-4AD3-7EB39DF33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7DAD84C7-BDAF-AD60-2178-6543C7A1D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AB42514A-6600-281A-02EF-407D98914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F206FEB8-B5A7-266B-EAAE-3A92C899A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540C6E10-5D12-270A-54C9-D06CCD815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 descr="Body builder outline">
              <a:extLst>
                <a:ext uri="{FF2B5EF4-FFF2-40B4-BE49-F238E27FC236}">
                  <a16:creationId xmlns:a16="http://schemas.microsoft.com/office/drawing/2014/main" id="{6AEB0E15-AADA-A2E4-B796-E4CB77E5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8358" y="2357651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885291-68F0-F9DF-276A-227ACC5EC8D9}"/>
              </a:ext>
            </a:extLst>
          </p:cNvPr>
          <p:cNvGrpSpPr>
            <a:grpSpLocks noChangeAspect="1"/>
          </p:cNvGrpSpPr>
          <p:nvPr/>
        </p:nvGrpSpPr>
        <p:grpSpPr>
          <a:xfrm>
            <a:off x="3917211" y="3936499"/>
            <a:ext cx="341811" cy="457200"/>
            <a:chOff x="7431206" y="2122227"/>
            <a:chExt cx="2142699" cy="28660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F8A6BD0-9813-D717-75FB-C9AACAA728FB}"/>
                </a:ext>
              </a:extLst>
            </p:cNvPr>
            <p:cNvGrpSpPr/>
            <p:nvPr/>
          </p:nvGrpSpPr>
          <p:grpSpPr>
            <a:xfrm>
              <a:off x="7431206" y="2122227"/>
              <a:ext cx="2142699" cy="2866030"/>
              <a:chOff x="313898" y="2142700"/>
              <a:chExt cx="2142699" cy="28660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0B0292-0ADA-5C83-3958-BE407DE0553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5036ED4-0ACD-D96E-D152-0649B220967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4610D425-1553-E357-4569-D985EBC476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0BD5A0E-1817-E180-2605-0071A0798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FB8814A-10DE-A96C-CD19-05BD49B74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61F13BB-C549-154E-5B53-FA391BA14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F61F8EC4-E2FB-2DCC-BB04-231532E9B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9B1E96D-0324-7EA8-95E4-86D79EE220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Graphic 19" descr="Soccer ball outline">
              <a:extLst>
                <a:ext uri="{FF2B5EF4-FFF2-40B4-BE49-F238E27FC236}">
                  <a16:creationId xmlns:a16="http://schemas.microsoft.com/office/drawing/2014/main" id="{BF2E1830-BAD3-5272-F56B-624AC7A02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420" y="228941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FAB7FA-FFF5-CFD2-0FFA-07A4B6BAB0AC}"/>
              </a:ext>
            </a:extLst>
          </p:cNvPr>
          <p:cNvGrpSpPr>
            <a:grpSpLocks noChangeAspect="1"/>
          </p:cNvGrpSpPr>
          <p:nvPr/>
        </p:nvGrpSpPr>
        <p:grpSpPr>
          <a:xfrm>
            <a:off x="4672270" y="4194239"/>
            <a:ext cx="341811" cy="457200"/>
            <a:chOff x="2759122" y="2144974"/>
            <a:chExt cx="2142699" cy="28660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515437E-8597-8087-D5BC-09AC42E9544E}"/>
                </a:ext>
              </a:extLst>
            </p:cNvPr>
            <p:cNvGrpSpPr/>
            <p:nvPr/>
          </p:nvGrpSpPr>
          <p:grpSpPr>
            <a:xfrm>
              <a:off x="2759122" y="2144974"/>
              <a:ext cx="2142699" cy="2866030"/>
              <a:chOff x="313898" y="2142700"/>
              <a:chExt cx="2142699" cy="2866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CFE17A1-194A-76B0-01AA-F44D0DA68FB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BA34D2A-F290-B3A3-9610-087D5AB50AB5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B04277A4-A774-9FFA-8C39-B914E0EAE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507A928-4223-56ED-87E1-3E0A8C8EF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49FF6C1-580B-04A4-EA1B-A5A47DF28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1505067-C699-584D-58B9-402A1594A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CE58E33C-1316-B2D9-9A92-09078DF8BE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884B6903-7627-BCE4-BADE-4ADD2EAC75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" name="Graphic 31" descr="Climbing outline">
              <a:extLst>
                <a:ext uri="{FF2B5EF4-FFF2-40B4-BE49-F238E27FC236}">
                  <a16:creationId xmlns:a16="http://schemas.microsoft.com/office/drawing/2014/main" id="{613F51A7-ADB8-9CCB-14BC-E6D8799AD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64591" y="2384947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83CE44-7FB5-1E02-492D-3ECA9D9E65EE}"/>
              </a:ext>
            </a:extLst>
          </p:cNvPr>
          <p:cNvGrpSpPr>
            <a:grpSpLocks noChangeAspect="1"/>
          </p:cNvGrpSpPr>
          <p:nvPr/>
        </p:nvGrpSpPr>
        <p:grpSpPr>
          <a:xfrm>
            <a:off x="4132997" y="4677713"/>
            <a:ext cx="342174" cy="457200"/>
            <a:chOff x="327546" y="2156348"/>
            <a:chExt cx="2144973" cy="28660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D390FC0-3F18-3F3E-349F-35B39F66E927}"/>
                </a:ext>
              </a:extLst>
            </p:cNvPr>
            <p:cNvGrpSpPr/>
            <p:nvPr/>
          </p:nvGrpSpPr>
          <p:grpSpPr>
            <a:xfrm>
              <a:off x="327546" y="2156348"/>
              <a:ext cx="2142699" cy="2866030"/>
              <a:chOff x="313898" y="2142700"/>
              <a:chExt cx="2142699" cy="286603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206154E-7327-48FD-C70E-ACA59090350E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9901386-2297-2BDB-D830-840859BE362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308719AE-63E9-09CB-E287-6BCD68AB2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8E49F85-0E41-E2C3-DABA-6919E9AA7A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742868B-AA3D-6C3B-A3F5-852E4F8F1A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F3CB0F5-A2EC-B875-544E-BF7EB7B486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43DE10E-FB25-5379-F606-D2FE1409E7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2C670056-E439-E16B-1569-532BA8D9C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3" name="Graphic 42" descr="Gymnast: Floor routine outline">
              <a:extLst>
                <a:ext uri="{FF2B5EF4-FFF2-40B4-BE49-F238E27FC236}">
                  <a16:creationId xmlns:a16="http://schemas.microsoft.com/office/drawing/2014/main" id="{9B5B18A1-A539-0470-127A-C6A6A842A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46662" y="2371299"/>
              <a:ext cx="1025857" cy="102585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F9872BC-5973-A4F6-6031-2EA133E0F114}"/>
              </a:ext>
            </a:extLst>
          </p:cNvPr>
          <p:cNvGrpSpPr>
            <a:grpSpLocks noChangeAspect="1"/>
          </p:cNvGrpSpPr>
          <p:nvPr/>
        </p:nvGrpSpPr>
        <p:grpSpPr>
          <a:xfrm>
            <a:off x="6287137" y="4459877"/>
            <a:ext cx="341811" cy="457200"/>
            <a:chOff x="6400799" y="2832339"/>
            <a:chExt cx="2172269" cy="290558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CEAA477-F3C4-D63D-CB41-0488B00A2368}"/>
                </a:ext>
              </a:extLst>
            </p:cNvPr>
            <p:cNvGrpSpPr/>
            <p:nvPr/>
          </p:nvGrpSpPr>
          <p:grpSpPr>
            <a:xfrm>
              <a:off x="6400799" y="2832339"/>
              <a:ext cx="2172269" cy="2905582"/>
              <a:chOff x="313898" y="2142700"/>
              <a:chExt cx="2142699" cy="28660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9C11598-E22E-4738-83FD-24793A03DDA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D947E85-4FAA-8FA3-7DA5-58B2C724ED1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CDD626F6-6837-EC4C-A1E9-90CA8EE64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4CF6011-FC97-974B-0712-1A18938302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16199DF-C11C-E2FF-D073-936244346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ED5E74C2-EB47-C309-1F1D-E9948EB6C4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36FF3DDD-540F-4E20-7B33-CE458FE36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07C338CC-EE43-FAE7-E087-3A9D63FA52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5" name="Graphic 54" descr="Drama outline">
              <a:extLst>
                <a:ext uri="{FF2B5EF4-FFF2-40B4-BE49-F238E27FC236}">
                  <a16:creationId xmlns:a16="http://schemas.microsoft.com/office/drawing/2014/main" id="{57AD1C9B-5927-6459-2895-A6BCF5C9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247" y="3149221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9E0858D-C479-CFAB-C37E-BB146C17C92D}"/>
              </a:ext>
            </a:extLst>
          </p:cNvPr>
          <p:cNvGrpSpPr>
            <a:grpSpLocks noChangeAspect="1"/>
          </p:cNvGrpSpPr>
          <p:nvPr/>
        </p:nvGrpSpPr>
        <p:grpSpPr>
          <a:xfrm>
            <a:off x="6797085" y="4542814"/>
            <a:ext cx="341811" cy="457200"/>
            <a:chOff x="5133027" y="3452884"/>
            <a:chExt cx="2157153" cy="288536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BF16FFD-2E50-1C9E-2502-C2B993AE352A}"/>
                </a:ext>
              </a:extLst>
            </p:cNvPr>
            <p:cNvGrpSpPr/>
            <p:nvPr/>
          </p:nvGrpSpPr>
          <p:grpSpPr>
            <a:xfrm>
              <a:off x="5133027" y="3452884"/>
              <a:ext cx="2157153" cy="2885363"/>
              <a:chOff x="313898" y="2142700"/>
              <a:chExt cx="2142699" cy="286603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795C0C1-3B33-7168-5B2D-86F1B5C47C0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4235FAD-F808-78EF-8CA4-AE5428AB0A15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6C80A817-8B03-185B-F82E-78C6AC137D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7CB8D07-C071-0082-0355-276E2371C5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C2A77E55-CC30-4AD7-97C5-9685F3665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F7912F1-4E64-F91D-AD1B-06D4803C6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D102116-2B0D-FE23-123E-F95DA52331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B299C926-5E92-B254-EF77-FC6606F430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6" name="Graphic 65" descr="Maracas outline">
              <a:extLst>
                <a:ext uri="{FF2B5EF4-FFF2-40B4-BE49-F238E27FC236}">
                  <a16:creationId xmlns:a16="http://schemas.microsoft.com/office/drawing/2014/main" id="{E82F943C-1F8F-62B4-CD9F-9813626B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0549" y="3665560"/>
              <a:ext cx="1148687" cy="114868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E871E2B-6B63-88C0-F6A8-3DC356D42BD2}"/>
              </a:ext>
            </a:extLst>
          </p:cNvPr>
          <p:cNvGrpSpPr>
            <a:grpSpLocks noChangeAspect="1"/>
          </p:cNvGrpSpPr>
          <p:nvPr/>
        </p:nvGrpSpPr>
        <p:grpSpPr>
          <a:xfrm>
            <a:off x="7194378" y="5105519"/>
            <a:ext cx="341811" cy="457200"/>
            <a:chOff x="3339154" y="3098042"/>
            <a:chExt cx="2075526" cy="27761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941B0D7-CC93-9DFF-0DC3-30A1A23CEC8E}"/>
                </a:ext>
              </a:extLst>
            </p:cNvPr>
            <p:cNvGrpSpPr/>
            <p:nvPr/>
          </p:nvGrpSpPr>
          <p:grpSpPr>
            <a:xfrm>
              <a:off x="3339154" y="3098042"/>
              <a:ext cx="2075526" cy="2776180"/>
              <a:chOff x="313898" y="2142700"/>
              <a:chExt cx="2142699" cy="286603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2CE5CA-3659-6755-40C7-9985F98B913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2401A353-7DE0-69F5-1ED6-D7EC3C730EAF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59201B90-95E3-8AFD-7C06-8084EFEA1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F28BB88B-E1BE-81D3-434A-9AAA67602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6C7FE241-82B1-04F6-4839-6086376C8F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1CF3A34E-F4E0-D78D-0A65-967D53FCC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C0352D5-630E-51FD-6FA5-1CCF3E4FC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268814D2-3FD2-FE56-8F54-223F9F1E26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7" name="Graphic 76" descr="Bongo outline">
              <a:extLst>
                <a:ext uri="{FF2B5EF4-FFF2-40B4-BE49-F238E27FC236}">
                  <a16:creationId xmlns:a16="http://schemas.microsoft.com/office/drawing/2014/main" id="{87E0084B-05C6-BDDA-E0BC-887969F7D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454" y="3378957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648A06A-EC58-69D6-EFE9-071634D2E798}"/>
              </a:ext>
            </a:extLst>
          </p:cNvPr>
          <p:cNvGrpSpPr>
            <a:grpSpLocks noChangeAspect="1"/>
          </p:cNvGrpSpPr>
          <p:nvPr/>
        </p:nvGrpSpPr>
        <p:grpSpPr>
          <a:xfrm>
            <a:off x="6746031" y="5770728"/>
            <a:ext cx="341811" cy="457200"/>
            <a:chOff x="6662096" y="2661314"/>
            <a:chExt cx="2320406" cy="310372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C847C25-0C4F-FAA6-9C43-62E1BA7F4084}"/>
                </a:ext>
              </a:extLst>
            </p:cNvPr>
            <p:cNvGrpSpPr/>
            <p:nvPr/>
          </p:nvGrpSpPr>
          <p:grpSpPr>
            <a:xfrm>
              <a:off x="6662096" y="2661314"/>
              <a:ext cx="2320406" cy="3103727"/>
              <a:chOff x="313898" y="2142700"/>
              <a:chExt cx="2142699" cy="286603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D460379-CCF7-0439-862D-43EB7E7077B2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A9B5B29-00E4-3F3C-2134-A9EC17CD800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609B773D-BE7E-000E-4040-73D757256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D2472DD4-12F5-8EF6-02C0-5770C4951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F7DA7EE3-ACBB-6B6F-FDD6-F4C9A97684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CC91956B-8094-0DF1-CE07-523CA4C940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62538249-544F-1A11-3C26-C79DF21BE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E93F6900-9489-E6A1-87D8-DB19057C5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8" name="Graphic 87" descr="Puppet outline">
              <a:extLst>
                <a:ext uri="{FF2B5EF4-FFF2-40B4-BE49-F238E27FC236}">
                  <a16:creationId xmlns:a16="http://schemas.microsoft.com/office/drawing/2014/main" id="{D806372C-D11C-87AF-2C63-788428ED9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7033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9A43019-B6A5-B50A-9D93-38D5773692C8}"/>
              </a:ext>
            </a:extLst>
          </p:cNvPr>
          <p:cNvGrpSpPr>
            <a:grpSpLocks noChangeAspect="1"/>
          </p:cNvGrpSpPr>
          <p:nvPr/>
        </p:nvGrpSpPr>
        <p:grpSpPr>
          <a:xfrm>
            <a:off x="7448981" y="2346964"/>
            <a:ext cx="341813" cy="457200"/>
            <a:chOff x="9976515" y="3784978"/>
            <a:chExt cx="1997122" cy="26713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38FF85DC-6830-FA47-656E-A8FBEFC73135}"/>
                </a:ext>
              </a:extLst>
            </p:cNvPr>
            <p:cNvGrpSpPr/>
            <p:nvPr/>
          </p:nvGrpSpPr>
          <p:grpSpPr>
            <a:xfrm>
              <a:off x="9976515" y="3784978"/>
              <a:ext cx="1997122" cy="2671309"/>
              <a:chOff x="313898" y="2142700"/>
              <a:chExt cx="2142699" cy="286603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35EB805-CF4F-EF36-F4CA-C27F60AF10E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28FF5385-CBF7-C572-8861-76B9064962B6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5492CB9F-E888-6911-C6BE-9E2B7C303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E28C3736-552B-ED73-FB67-E5B9C9F52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49CD27E-EEE9-A814-FC6C-53CD4752A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7F420E81-B3AC-31BC-E6F2-CC96128785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0B1C1419-A1B3-16AB-02FA-425D2823BF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EBE4881-C244-D410-0A79-3B067D82BA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9" name="Graphic 98" descr="Nerve outline">
              <a:extLst>
                <a:ext uri="{FF2B5EF4-FFF2-40B4-BE49-F238E27FC236}">
                  <a16:creationId xmlns:a16="http://schemas.microsoft.com/office/drawing/2014/main" id="{1105B0F2-31FE-97B9-A8B4-92C06D172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 flipV="1">
              <a:off x="10975074" y="3981735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5D56EED-5CDF-6C26-F9D0-0B7662242747}"/>
              </a:ext>
            </a:extLst>
          </p:cNvPr>
          <p:cNvGrpSpPr>
            <a:grpSpLocks noChangeAspect="1"/>
          </p:cNvGrpSpPr>
          <p:nvPr/>
        </p:nvGrpSpPr>
        <p:grpSpPr>
          <a:xfrm>
            <a:off x="7997863" y="2732769"/>
            <a:ext cx="342289" cy="457200"/>
            <a:chOff x="7754577" y="1201002"/>
            <a:chExt cx="1637357" cy="218705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0AE1275-957F-4872-5374-FC2D3E7CB8E6}"/>
                </a:ext>
              </a:extLst>
            </p:cNvPr>
            <p:cNvGrpSpPr/>
            <p:nvPr/>
          </p:nvGrpSpPr>
          <p:grpSpPr>
            <a:xfrm>
              <a:off x="7754577" y="1201002"/>
              <a:ext cx="1635083" cy="2187053"/>
              <a:chOff x="313898" y="2142700"/>
              <a:chExt cx="2142699" cy="286603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4ADEE24-FDF7-4AC9-0CB3-41AE357BC51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D4274A5-518E-DB0F-8FD1-C99B9F49DCD4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1FFADDEC-411C-D899-F657-D5CD6013F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9B4DFE49-8001-6A0A-7131-12427F4F3E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984AABC-963A-10DC-E5E8-70E7A5852B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9FF46AA3-5CE3-050E-33C9-0E347A191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07059E8F-5567-15E6-92F4-D2DDC22BB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283978D7-78BB-0106-D0DF-B49A0C2CD6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0" name="Graphic 109" descr="Flask outline">
              <a:extLst>
                <a:ext uri="{FF2B5EF4-FFF2-40B4-BE49-F238E27FC236}">
                  <a16:creationId xmlns:a16="http://schemas.microsoft.com/office/drawing/2014/main" id="{35743478-2BE1-BB88-DDB9-F29927384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77534" y="1334069"/>
              <a:ext cx="914400" cy="9144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5EE11B2-C46D-48F8-EB96-A5AA176E5777}"/>
              </a:ext>
            </a:extLst>
          </p:cNvPr>
          <p:cNvGrpSpPr>
            <a:grpSpLocks noChangeAspect="1"/>
          </p:cNvGrpSpPr>
          <p:nvPr/>
        </p:nvGrpSpPr>
        <p:grpSpPr>
          <a:xfrm>
            <a:off x="6969355" y="2929316"/>
            <a:ext cx="347690" cy="457200"/>
            <a:chOff x="10095167" y="1544671"/>
            <a:chExt cx="1614614" cy="212316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7322BF0-428E-CAC7-B42C-4ECD4370F9A9}"/>
                </a:ext>
              </a:extLst>
            </p:cNvPr>
            <p:cNvGrpSpPr/>
            <p:nvPr/>
          </p:nvGrpSpPr>
          <p:grpSpPr>
            <a:xfrm>
              <a:off x="10095167" y="1544671"/>
              <a:ext cx="1587317" cy="2123162"/>
              <a:chOff x="313898" y="2142700"/>
              <a:chExt cx="2142699" cy="286603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0129D52-A56F-7D39-C3E8-723682945B4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03440B4F-1D03-88CA-C1DD-85B11CF2DF2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B0F676CD-89DA-233E-9D71-F20CB02F1A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93ED019A-7F70-8D8E-4519-7948D8229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2006246B-0293-2B1E-7C59-5DFD67294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6E8CE735-B5A9-36B9-1F7C-9DE6007216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AF66CF0-3A03-757A-E26D-8F60B70227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BFCBBCB1-612B-CE1B-E136-7AC0A793E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1" name="Graphic 120" descr="Mitochondria outline">
              <a:extLst>
                <a:ext uri="{FF2B5EF4-FFF2-40B4-BE49-F238E27FC236}">
                  <a16:creationId xmlns:a16="http://schemas.microsoft.com/office/drawing/2014/main" id="{5BACA49F-67F8-D464-BEAC-18C22E890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863619" y="1636594"/>
              <a:ext cx="846162" cy="846162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3ADEFC4-7A1E-8C9C-E8F7-3A9B7C319D47}"/>
              </a:ext>
            </a:extLst>
          </p:cNvPr>
          <p:cNvGrpSpPr>
            <a:grpSpLocks noChangeAspect="1"/>
          </p:cNvGrpSpPr>
          <p:nvPr/>
        </p:nvGrpSpPr>
        <p:grpSpPr>
          <a:xfrm>
            <a:off x="7558418" y="3302248"/>
            <a:ext cx="341811" cy="457200"/>
            <a:chOff x="7825091" y="3796352"/>
            <a:chExt cx="1635083" cy="218705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44C0FD07-EC40-7946-9820-6BAF8B7E53B6}"/>
                </a:ext>
              </a:extLst>
            </p:cNvPr>
            <p:cNvGrpSpPr/>
            <p:nvPr/>
          </p:nvGrpSpPr>
          <p:grpSpPr>
            <a:xfrm>
              <a:off x="7825091" y="3796352"/>
              <a:ext cx="1635083" cy="2187053"/>
              <a:chOff x="313898" y="2142700"/>
              <a:chExt cx="2142699" cy="28660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3844E61-9E83-8328-857F-8EA6B7E07FC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3579D3A-F1F2-D926-4082-152AEB0B438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C802BAB9-61E3-ACF5-92A2-2083E3932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12692C7-49A2-E558-08EC-44688116D1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6FC69B89-BD9A-DF90-CF44-61154363C0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FFF4C8A2-870D-C331-337D-81C1BB92F4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4503561-6EF4-3E8F-19B9-40A236303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5A78F317-FF3F-B914-0C15-ADB009AC29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3" name="Graphic 132" descr="Atom outline">
              <a:extLst>
                <a:ext uri="{FF2B5EF4-FFF2-40B4-BE49-F238E27FC236}">
                  <a16:creationId xmlns:a16="http://schemas.microsoft.com/office/drawing/2014/main" id="{3A5D9A9F-6D24-CBAA-8064-94EFC5ED8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45774" y="3872552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49C01E1-D07E-2A00-8B9D-F04C42BA92AF}"/>
              </a:ext>
            </a:extLst>
          </p:cNvPr>
          <p:cNvGrpSpPr/>
          <p:nvPr/>
        </p:nvGrpSpPr>
        <p:grpSpPr>
          <a:xfrm>
            <a:off x="3911600" y="2426855"/>
            <a:ext cx="4483100" cy="3943896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F32F6D9-D065-DE0D-D32B-EBD286B692CD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41F1E5-5EC9-FDEC-CE7A-410209AF8D10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itle 1">
            <a:extLst>
              <a:ext uri="{FF2B5EF4-FFF2-40B4-BE49-F238E27FC236}">
                <a16:creationId xmlns:a16="http://schemas.microsoft.com/office/drawing/2014/main" id="{58CE1CCC-4E38-BEE0-C8BB-792E5B031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Clustering documents by topic</a:t>
            </a:r>
          </a:p>
        </p:txBody>
      </p:sp>
    </p:spTree>
    <p:extLst>
      <p:ext uri="{BB962C8B-B14F-4D97-AF65-F5344CB8AC3E}">
        <p14:creationId xmlns:p14="http://schemas.microsoft.com/office/powerpoint/2010/main" val="3810619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29D3D-A235-DC6C-FAD1-0F44E0A0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DocLifting">
            <a:extLst>
              <a:ext uri="{FF2B5EF4-FFF2-40B4-BE49-F238E27FC236}">
                <a16:creationId xmlns:a16="http://schemas.microsoft.com/office/drawing/2014/main" id="{C529AB9F-B2E7-BC95-0928-EBD0102999BF}"/>
              </a:ext>
            </a:extLst>
          </p:cNvPr>
          <p:cNvSpPr/>
          <p:nvPr/>
        </p:nvSpPr>
        <p:spPr>
          <a:xfrm>
            <a:off x="4690251" y="3625010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B95352-7FFF-047E-B3A6-2A629E5288CD}"/>
              </a:ext>
            </a:extLst>
          </p:cNvPr>
          <p:cNvCxnSpPr>
            <a:cxnSpLocks/>
          </p:cNvCxnSpPr>
          <p:nvPr/>
        </p:nvCxnSpPr>
        <p:spPr>
          <a:xfrm>
            <a:off x="4734157" y="3751285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5F5A7F-44CA-5B9D-E990-59B3DDE25149}"/>
              </a:ext>
            </a:extLst>
          </p:cNvPr>
          <p:cNvCxnSpPr>
            <a:cxnSpLocks/>
          </p:cNvCxnSpPr>
          <p:nvPr/>
        </p:nvCxnSpPr>
        <p:spPr>
          <a:xfrm>
            <a:off x="4734157" y="385390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FD908F-2136-779C-BEC8-2F1EEC5723AC}"/>
              </a:ext>
            </a:extLst>
          </p:cNvPr>
          <p:cNvCxnSpPr>
            <a:cxnSpLocks/>
          </p:cNvCxnSpPr>
          <p:nvPr/>
        </p:nvCxnSpPr>
        <p:spPr>
          <a:xfrm>
            <a:off x="4734157" y="380259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4EA1AE-C370-FB4B-1BB1-C717D83D469A}"/>
              </a:ext>
            </a:extLst>
          </p:cNvPr>
          <p:cNvCxnSpPr>
            <a:cxnSpLocks/>
          </p:cNvCxnSpPr>
          <p:nvPr/>
        </p:nvCxnSpPr>
        <p:spPr>
          <a:xfrm>
            <a:off x="4734157" y="3905209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2F5005-8E49-669F-1413-D71A231A6B7D}"/>
              </a:ext>
            </a:extLst>
          </p:cNvPr>
          <p:cNvCxnSpPr>
            <a:cxnSpLocks/>
          </p:cNvCxnSpPr>
          <p:nvPr/>
        </p:nvCxnSpPr>
        <p:spPr>
          <a:xfrm>
            <a:off x="4734157" y="395651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67F798-C2BB-7D77-01FE-88971FD01F81}"/>
              </a:ext>
            </a:extLst>
          </p:cNvPr>
          <p:cNvCxnSpPr>
            <a:cxnSpLocks/>
          </p:cNvCxnSpPr>
          <p:nvPr/>
        </p:nvCxnSpPr>
        <p:spPr>
          <a:xfrm>
            <a:off x="4734157" y="400782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Body builder outline">
            <a:extLst>
              <a:ext uri="{FF2B5EF4-FFF2-40B4-BE49-F238E27FC236}">
                <a16:creationId xmlns:a16="http://schemas.microsoft.com/office/drawing/2014/main" id="{B0717A8B-184C-5F4E-C7FC-1BA97A1D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236" y="3660751"/>
            <a:ext cx="145868" cy="145869"/>
          </a:xfrm>
          <a:prstGeom prst="rect">
            <a:avLst/>
          </a:prstGeom>
        </p:spPr>
      </p:pic>
      <p:sp>
        <p:nvSpPr>
          <p:cNvPr id="21" name="!!DocFutbol">
            <a:extLst>
              <a:ext uri="{FF2B5EF4-FFF2-40B4-BE49-F238E27FC236}">
                <a16:creationId xmlns:a16="http://schemas.microsoft.com/office/drawing/2014/main" id="{DF80DC88-369C-4489-15EA-A855A7BCDD80}"/>
              </a:ext>
            </a:extLst>
          </p:cNvPr>
          <p:cNvSpPr/>
          <p:nvPr/>
        </p:nvSpPr>
        <p:spPr>
          <a:xfrm>
            <a:off x="3917211" y="393649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14A9041-47BD-10CB-1462-16B3E6EC85CA}"/>
              </a:ext>
            </a:extLst>
          </p:cNvPr>
          <p:cNvCxnSpPr>
            <a:cxnSpLocks/>
          </p:cNvCxnSpPr>
          <p:nvPr/>
        </p:nvCxnSpPr>
        <p:spPr>
          <a:xfrm>
            <a:off x="3961117" y="406277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232028-E748-2226-A64B-7B990A74BD17}"/>
              </a:ext>
            </a:extLst>
          </p:cNvPr>
          <p:cNvCxnSpPr>
            <a:cxnSpLocks/>
          </p:cNvCxnSpPr>
          <p:nvPr/>
        </p:nvCxnSpPr>
        <p:spPr>
          <a:xfrm>
            <a:off x="3961117" y="416539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7755E1-35DD-1C8B-0D4D-B925FB086880}"/>
              </a:ext>
            </a:extLst>
          </p:cNvPr>
          <p:cNvCxnSpPr>
            <a:cxnSpLocks/>
          </p:cNvCxnSpPr>
          <p:nvPr/>
        </p:nvCxnSpPr>
        <p:spPr>
          <a:xfrm>
            <a:off x="3961117" y="411408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63E9B5-20CD-D8DA-3A51-0B49FC677F98}"/>
              </a:ext>
            </a:extLst>
          </p:cNvPr>
          <p:cNvCxnSpPr>
            <a:cxnSpLocks/>
          </p:cNvCxnSpPr>
          <p:nvPr/>
        </p:nvCxnSpPr>
        <p:spPr>
          <a:xfrm>
            <a:off x="3961117" y="421669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A4D2F1-B065-7B0B-9AB1-5AC71C0F04DF}"/>
              </a:ext>
            </a:extLst>
          </p:cNvPr>
          <p:cNvCxnSpPr>
            <a:cxnSpLocks/>
          </p:cNvCxnSpPr>
          <p:nvPr/>
        </p:nvCxnSpPr>
        <p:spPr>
          <a:xfrm>
            <a:off x="3961117" y="426800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10C534-6A69-E5FA-18A4-A852F1FFA823}"/>
              </a:ext>
            </a:extLst>
          </p:cNvPr>
          <p:cNvCxnSpPr>
            <a:cxnSpLocks/>
          </p:cNvCxnSpPr>
          <p:nvPr/>
        </p:nvCxnSpPr>
        <p:spPr>
          <a:xfrm>
            <a:off x="3961117" y="431931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Soccer ball outline">
            <a:extLst>
              <a:ext uri="{FF2B5EF4-FFF2-40B4-BE49-F238E27FC236}">
                <a16:creationId xmlns:a16="http://schemas.microsoft.com/office/drawing/2014/main" id="{9C9D0BEE-80AB-544A-A582-9E49E484D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7188" y="3963169"/>
            <a:ext cx="145868" cy="145869"/>
          </a:xfrm>
          <a:prstGeom prst="rect">
            <a:avLst/>
          </a:prstGeom>
        </p:spPr>
      </p:pic>
      <p:sp>
        <p:nvSpPr>
          <p:cNvPr id="33" name="!!DocClimbing">
            <a:extLst>
              <a:ext uri="{FF2B5EF4-FFF2-40B4-BE49-F238E27FC236}">
                <a16:creationId xmlns:a16="http://schemas.microsoft.com/office/drawing/2014/main" id="{D2285D1B-48AE-7B13-2B3D-779C2C2791DA}"/>
              </a:ext>
            </a:extLst>
          </p:cNvPr>
          <p:cNvSpPr/>
          <p:nvPr/>
        </p:nvSpPr>
        <p:spPr>
          <a:xfrm>
            <a:off x="4672270" y="419423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841B4ED-13F7-A7F4-A2C3-51CC59553B1C}"/>
              </a:ext>
            </a:extLst>
          </p:cNvPr>
          <p:cNvCxnSpPr>
            <a:cxnSpLocks/>
          </p:cNvCxnSpPr>
          <p:nvPr/>
        </p:nvCxnSpPr>
        <p:spPr>
          <a:xfrm>
            <a:off x="4716176" y="432051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B54B91-A5A4-3BAD-00B7-296F5537F683}"/>
              </a:ext>
            </a:extLst>
          </p:cNvPr>
          <p:cNvCxnSpPr>
            <a:cxnSpLocks/>
          </p:cNvCxnSpPr>
          <p:nvPr/>
        </p:nvCxnSpPr>
        <p:spPr>
          <a:xfrm>
            <a:off x="4716176" y="442313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BC13ADE-0816-602F-27DD-1496FB531D9C}"/>
              </a:ext>
            </a:extLst>
          </p:cNvPr>
          <p:cNvCxnSpPr>
            <a:cxnSpLocks/>
          </p:cNvCxnSpPr>
          <p:nvPr/>
        </p:nvCxnSpPr>
        <p:spPr>
          <a:xfrm>
            <a:off x="4716176" y="437182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FF2927-9844-B06C-77F6-54A5217B63BB}"/>
              </a:ext>
            </a:extLst>
          </p:cNvPr>
          <p:cNvCxnSpPr>
            <a:cxnSpLocks/>
          </p:cNvCxnSpPr>
          <p:nvPr/>
        </p:nvCxnSpPr>
        <p:spPr>
          <a:xfrm>
            <a:off x="4716176" y="447443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886BA8-3771-7E90-F56B-04F34FEA8387}"/>
              </a:ext>
            </a:extLst>
          </p:cNvPr>
          <p:cNvCxnSpPr>
            <a:cxnSpLocks/>
          </p:cNvCxnSpPr>
          <p:nvPr/>
        </p:nvCxnSpPr>
        <p:spPr>
          <a:xfrm>
            <a:off x="4716176" y="452574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9A2C848-2FB4-DA80-4A36-3137FEF671AF}"/>
              </a:ext>
            </a:extLst>
          </p:cNvPr>
          <p:cNvCxnSpPr>
            <a:cxnSpLocks/>
          </p:cNvCxnSpPr>
          <p:nvPr/>
        </p:nvCxnSpPr>
        <p:spPr>
          <a:xfrm>
            <a:off x="4716176" y="457705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Climbing outline">
            <a:extLst>
              <a:ext uri="{FF2B5EF4-FFF2-40B4-BE49-F238E27FC236}">
                <a16:creationId xmlns:a16="http://schemas.microsoft.com/office/drawing/2014/main" id="{8FFA1F8C-0466-13A4-E08E-38CCA69BE9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8618" y="4232520"/>
            <a:ext cx="145868" cy="145869"/>
          </a:xfrm>
          <a:prstGeom prst="rect">
            <a:avLst/>
          </a:prstGeom>
        </p:spPr>
      </p:pic>
      <p:sp>
        <p:nvSpPr>
          <p:cNvPr id="44" name="!!DocRibbons">
            <a:extLst>
              <a:ext uri="{FF2B5EF4-FFF2-40B4-BE49-F238E27FC236}">
                <a16:creationId xmlns:a16="http://schemas.microsoft.com/office/drawing/2014/main" id="{9D3C7A42-8A76-68F7-3D20-39CF3125B13A}"/>
              </a:ext>
            </a:extLst>
          </p:cNvPr>
          <p:cNvSpPr/>
          <p:nvPr/>
        </p:nvSpPr>
        <p:spPr>
          <a:xfrm>
            <a:off x="4132997" y="4677713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F6AB89-0050-CBF0-6B93-E8B0E0128FCE}"/>
              </a:ext>
            </a:extLst>
          </p:cNvPr>
          <p:cNvCxnSpPr>
            <a:cxnSpLocks/>
          </p:cNvCxnSpPr>
          <p:nvPr/>
        </p:nvCxnSpPr>
        <p:spPr>
          <a:xfrm>
            <a:off x="4176903" y="4803988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04F8778-C04E-1DE5-E2CF-2C1528AE9DA5}"/>
              </a:ext>
            </a:extLst>
          </p:cNvPr>
          <p:cNvCxnSpPr>
            <a:cxnSpLocks/>
          </p:cNvCxnSpPr>
          <p:nvPr/>
        </p:nvCxnSpPr>
        <p:spPr>
          <a:xfrm>
            <a:off x="4176903" y="490660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6DB986-8741-4C2E-A5A3-D9A27B2A0A9E}"/>
              </a:ext>
            </a:extLst>
          </p:cNvPr>
          <p:cNvCxnSpPr>
            <a:cxnSpLocks/>
          </p:cNvCxnSpPr>
          <p:nvPr/>
        </p:nvCxnSpPr>
        <p:spPr>
          <a:xfrm>
            <a:off x="4176903" y="4855296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2CB442-F4EA-5917-6F05-D338E7675C6E}"/>
              </a:ext>
            </a:extLst>
          </p:cNvPr>
          <p:cNvCxnSpPr>
            <a:cxnSpLocks/>
          </p:cNvCxnSpPr>
          <p:nvPr/>
        </p:nvCxnSpPr>
        <p:spPr>
          <a:xfrm>
            <a:off x="4176903" y="4957912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E13C17B-1084-9F0D-20E2-A0F4B235D0B0}"/>
              </a:ext>
            </a:extLst>
          </p:cNvPr>
          <p:cNvCxnSpPr>
            <a:cxnSpLocks/>
          </p:cNvCxnSpPr>
          <p:nvPr/>
        </p:nvCxnSpPr>
        <p:spPr>
          <a:xfrm>
            <a:off x="4176903" y="5009220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F435689-821B-6459-EE44-FED430C3940C}"/>
              </a:ext>
            </a:extLst>
          </p:cNvPr>
          <p:cNvCxnSpPr>
            <a:cxnSpLocks/>
          </p:cNvCxnSpPr>
          <p:nvPr/>
        </p:nvCxnSpPr>
        <p:spPr>
          <a:xfrm>
            <a:off x="4176903" y="506052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Gymnast: Floor routine outline">
            <a:extLst>
              <a:ext uri="{FF2B5EF4-FFF2-40B4-BE49-F238E27FC236}">
                <a16:creationId xmlns:a16="http://schemas.microsoft.com/office/drawing/2014/main" id="{3F2E66B7-67C3-30F4-0928-3E1AD454D8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523" y="4712003"/>
            <a:ext cx="163648" cy="163649"/>
          </a:xfrm>
          <a:prstGeom prst="rect">
            <a:avLst/>
          </a:prstGeom>
        </p:spPr>
      </p:pic>
      <p:sp>
        <p:nvSpPr>
          <p:cNvPr id="56" name="!!DocTheater">
            <a:extLst>
              <a:ext uri="{FF2B5EF4-FFF2-40B4-BE49-F238E27FC236}">
                <a16:creationId xmlns:a16="http://schemas.microsoft.com/office/drawing/2014/main" id="{5DCC14DB-DA22-555D-606B-823E8C1F5FF2}"/>
              </a:ext>
            </a:extLst>
          </p:cNvPr>
          <p:cNvSpPr/>
          <p:nvPr/>
        </p:nvSpPr>
        <p:spPr>
          <a:xfrm>
            <a:off x="6287137" y="4459877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41A52E6-F376-01D0-F74D-3EE3721CBD0D}"/>
              </a:ext>
            </a:extLst>
          </p:cNvPr>
          <p:cNvCxnSpPr>
            <a:cxnSpLocks/>
          </p:cNvCxnSpPr>
          <p:nvPr/>
        </p:nvCxnSpPr>
        <p:spPr>
          <a:xfrm>
            <a:off x="6331043" y="458615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8FA78B-4DA5-C37C-119F-BF61DCECFEFA}"/>
              </a:ext>
            </a:extLst>
          </p:cNvPr>
          <p:cNvCxnSpPr>
            <a:cxnSpLocks/>
          </p:cNvCxnSpPr>
          <p:nvPr/>
        </p:nvCxnSpPr>
        <p:spPr>
          <a:xfrm>
            <a:off x="6331043" y="4688768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FBDFE67-AECB-1C2C-B0E7-2588CE30D5C7}"/>
              </a:ext>
            </a:extLst>
          </p:cNvPr>
          <p:cNvCxnSpPr>
            <a:cxnSpLocks/>
          </p:cNvCxnSpPr>
          <p:nvPr/>
        </p:nvCxnSpPr>
        <p:spPr>
          <a:xfrm>
            <a:off x="6331043" y="463746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BFD2303-02DA-171F-7A54-30DCAEFA4F5C}"/>
              </a:ext>
            </a:extLst>
          </p:cNvPr>
          <p:cNvCxnSpPr>
            <a:cxnSpLocks/>
          </p:cNvCxnSpPr>
          <p:nvPr/>
        </p:nvCxnSpPr>
        <p:spPr>
          <a:xfrm>
            <a:off x="6331043" y="474007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DF90857-1E90-4B31-5AE9-DD8EC37C83DC}"/>
              </a:ext>
            </a:extLst>
          </p:cNvPr>
          <p:cNvCxnSpPr>
            <a:cxnSpLocks/>
          </p:cNvCxnSpPr>
          <p:nvPr/>
        </p:nvCxnSpPr>
        <p:spPr>
          <a:xfrm>
            <a:off x="6331043" y="479138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E8ED584-0FD2-CE23-0789-7DD2D9D090C9}"/>
              </a:ext>
            </a:extLst>
          </p:cNvPr>
          <p:cNvCxnSpPr>
            <a:cxnSpLocks/>
          </p:cNvCxnSpPr>
          <p:nvPr/>
        </p:nvCxnSpPr>
        <p:spPr>
          <a:xfrm>
            <a:off x="6331043" y="4842692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Graphic 54" descr="Drama outline">
            <a:extLst>
              <a:ext uri="{FF2B5EF4-FFF2-40B4-BE49-F238E27FC236}">
                <a16:creationId xmlns:a16="http://schemas.microsoft.com/office/drawing/2014/main" id="{A2776AE4-CFEE-A1D2-0B20-BAC38B441A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7148" y="4509739"/>
            <a:ext cx="143883" cy="143883"/>
          </a:xfrm>
          <a:prstGeom prst="rect">
            <a:avLst/>
          </a:prstGeom>
        </p:spPr>
      </p:pic>
      <p:sp>
        <p:nvSpPr>
          <p:cNvPr id="67" name="!!DocMaracas">
            <a:extLst>
              <a:ext uri="{FF2B5EF4-FFF2-40B4-BE49-F238E27FC236}">
                <a16:creationId xmlns:a16="http://schemas.microsoft.com/office/drawing/2014/main" id="{DD958E09-3BA0-EAA5-C2D4-8339EBFBA245}"/>
              </a:ext>
            </a:extLst>
          </p:cNvPr>
          <p:cNvSpPr/>
          <p:nvPr/>
        </p:nvSpPr>
        <p:spPr>
          <a:xfrm>
            <a:off x="6797085" y="4542814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2F6B61B-F500-562C-B238-9284A7D2E919}"/>
              </a:ext>
            </a:extLst>
          </p:cNvPr>
          <p:cNvCxnSpPr>
            <a:cxnSpLocks/>
          </p:cNvCxnSpPr>
          <p:nvPr/>
        </p:nvCxnSpPr>
        <p:spPr>
          <a:xfrm>
            <a:off x="6840991" y="466908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59703E9-B545-0798-CDE9-D6E81E34B1E2}"/>
              </a:ext>
            </a:extLst>
          </p:cNvPr>
          <p:cNvCxnSpPr>
            <a:cxnSpLocks/>
          </p:cNvCxnSpPr>
          <p:nvPr/>
        </p:nvCxnSpPr>
        <p:spPr>
          <a:xfrm>
            <a:off x="6840991" y="4771705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3B7B73C-5800-5A53-A0E8-DCD9EA2ABC92}"/>
              </a:ext>
            </a:extLst>
          </p:cNvPr>
          <p:cNvCxnSpPr>
            <a:cxnSpLocks/>
          </p:cNvCxnSpPr>
          <p:nvPr/>
        </p:nvCxnSpPr>
        <p:spPr>
          <a:xfrm>
            <a:off x="6840991" y="4720397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18B73B8-F593-673C-FAB7-95BD24A6F2B1}"/>
              </a:ext>
            </a:extLst>
          </p:cNvPr>
          <p:cNvCxnSpPr>
            <a:cxnSpLocks/>
          </p:cNvCxnSpPr>
          <p:nvPr/>
        </p:nvCxnSpPr>
        <p:spPr>
          <a:xfrm>
            <a:off x="6840991" y="482301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AC5EEC-E639-32F0-004F-999D432387AD}"/>
              </a:ext>
            </a:extLst>
          </p:cNvPr>
          <p:cNvCxnSpPr>
            <a:cxnSpLocks/>
          </p:cNvCxnSpPr>
          <p:nvPr/>
        </p:nvCxnSpPr>
        <p:spPr>
          <a:xfrm>
            <a:off x="6840991" y="4874321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0B8547F-86B9-4B4A-8C2A-BB2C8BA4AAB1}"/>
              </a:ext>
            </a:extLst>
          </p:cNvPr>
          <p:cNvCxnSpPr>
            <a:cxnSpLocks/>
          </p:cNvCxnSpPr>
          <p:nvPr/>
        </p:nvCxnSpPr>
        <p:spPr>
          <a:xfrm>
            <a:off x="6840991" y="4925629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Maracas outline">
            <a:extLst>
              <a:ext uri="{FF2B5EF4-FFF2-40B4-BE49-F238E27FC236}">
                <a16:creationId xmlns:a16="http://schemas.microsoft.com/office/drawing/2014/main" id="{0745FEFB-CC2C-A0FE-5B47-A592168BE1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50393" y="4576514"/>
            <a:ext cx="182015" cy="182015"/>
          </a:xfrm>
          <a:prstGeom prst="rect">
            <a:avLst/>
          </a:prstGeom>
        </p:spPr>
      </p:pic>
      <p:sp>
        <p:nvSpPr>
          <p:cNvPr id="78" name="!!DocDjembe">
            <a:extLst>
              <a:ext uri="{FF2B5EF4-FFF2-40B4-BE49-F238E27FC236}">
                <a16:creationId xmlns:a16="http://schemas.microsoft.com/office/drawing/2014/main" id="{787A470C-BD54-3A4C-7EBF-C9C6A6F87C4C}"/>
              </a:ext>
            </a:extLst>
          </p:cNvPr>
          <p:cNvSpPr/>
          <p:nvPr/>
        </p:nvSpPr>
        <p:spPr>
          <a:xfrm>
            <a:off x="7194378" y="510551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1E1FAC-E67E-2CF3-4BD5-A7C48F0C629F}"/>
              </a:ext>
            </a:extLst>
          </p:cNvPr>
          <p:cNvCxnSpPr>
            <a:cxnSpLocks/>
          </p:cNvCxnSpPr>
          <p:nvPr/>
        </p:nvCxnSpPr>
        <p:spPr>
          <a:xfrm>
            <a:off x="7238284" y="523179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26D349-880D-52A4-1362-1EB43EE205A9}"/>
              </a:ext>
            </a:extLst>
          </p:cNvPr>
          <p:cNvCxnSpPr>
            <a:cxnSpLocks/>
          </p:cNvCxnSpPr>
          <p:nvPr/>
        </p:nvCxnSpPr>
        <p:spPr>
          <a:xfrm>
            <a:off x="7238284" y="533441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100221D-755F-0261-D6FB-C9AADD40251A}"/>
              </a:ext>
            </a:extLst>
          </p:cNvPr>
          <p:cNvCxnSpPr>
            <a:cxnSpLocks/>
          </p:cNvCxnSpPr>
          <p:nvPr/>
        </p:nvCxnSpPr>
        <p:spPr>
          <a:xfrm>
            <a:off x="7238284" y="528310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5E5087E-B05E-2ED3-DFC7-794D3527E25D}"/>
              </a:ext>
            </a:extLst>
          </p:cNvPr>
          <p:cNvCxnSpPr>
            <a:cxnSpLocks/>
          </p:cNvCxnSpPr>
          <p:nvPr/>
        </p:nvCxnSpPr>
        <p:spPr>
          <a:xfrm>
            <a:off x="7238284" y="538571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FABAD29-11D5-322B-6638-365B6353A86C}"/>
              </a:ext>
            </a:extLst>
          </p:cNvPr>
          <p:cNvCxnSpPr>
            <a:cxnSpLocks/>
          </p:cNvCxnSpPr>
          <p:nvPr/>
        </p:nvCxnSpPr>
        <p:spPr>
          <a:xfrm>
            <a:off x="7238284" y="543702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C3BAA01-9A59-D17C-F648-A8E20E3E0E9E}"/>
              </a:ext>
            </a:extLst>
          </p:cNvPr>
          <p:cNvCxnSpPr>
            <a:cxnSpLocks/>
          </p:cNvCxnSpPr>
          <p:nvPr/>
        </p:nvCxnSpPr>
        <p:spPr>
          <a:xfrm>
            <a:off x="7238284" y="548833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76" descr="Bongo outline">
            <a:extLst>
              <a:ext uri="{FF2B5EF4-FFF2-40B4-BE49-F238E27FC236}">
                <a16:creationId xmlns:a16="http://schemas.microsoft.com/office/drawing/2014/main" id="{8624B308-0BEC-CB23-B084-3656144914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43469" y="5151782"/>
            <a:ext cx="175688" cy="175688"/>
          </a:xfrm>
          <a:prstGeom prst="rect">
            <a:avLst/>
          </a:prstGeom>
        </p:spPr>
      </p:pic>
      <p:sp>
        <p:nvSpPr>
          <p:cNvPr id="89" name="!!DocPuppet">
            <a:extLst>
              <a:ext uri="{FF2B5EF4-FFF2-40B4-BE49-F238E27FC236}">
                <a16:creationId xmlns:a16="http://schemas.microsoft.com/office/drawing/2014/main" id="{35A854CE-E340-7F0E-7E46-42E0A267402B}"/>
              </a:ext>
            </a:extLst>
          </p:cNvPr>
          <p:cNvSpPr/>
          <p:nvPr/>
        </p:nvSpPr>
        <p:spPr>
          <a:xfrm>
            <a:off x="6746031" y="5770728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366C7ED-C9DD-6C15-9EDA-81681FCB9697}"/>
              </a:ext>
            </a:extLst>
          </p:cNvPr>
          <p:cNvCxnSpPr>
            <a:cxnSpLocks/>
          </p:cNvCxnSpPr>
          <p:nvPr/>
        </p:nvCxnSpPr>
        <p:spPr>
          <a:xfrm>
            <a:off x="6789937" y="589700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FB1754D-D190-7CD9-13BC-C9C8385C66DB}"/>
              </a:ext>
            </a:extLst>
          </p:cNvPr>
          <p:cNvCxnSpPr>
            <a:cxnSpLocks/>
          </p:cNvCxnSpPr>
          <p:nvPr/>
        </p:nvCxnSpPr>
        <p:spPr>
          <a:xfrm>
            <a:off x="6789937" y="599961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936CB3E-17C1-B771-5CB4-2329787DFE53}"/>
              </a:ext>
            </a:extLst>
          </p:cNvPr>
          <p:cNvCxnSpPr>
            <a:cxnSpLocks/>
          </p:cNvCxnSpPr>
          <p:nvPr/>
        </p:nvCxnSpPr>
        <p:spPr>
          <a:xfrm>
            <a:off x="6789937" y="594831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D2BA7FC-0FB7-EF6C-A12F-DF56584A23EE}"/>
              </a:ext>
            </a:extLst>
          </p:cNvPr>
          <p:cNvCxnSpPr>
            <a:cxnSpLocks/>
          </p:cNvCxnSpPr>
          <p:nvPr/>
        </p:nvCxnSpPr>
        <p:spPr>
          <a:xfrm>
            <a:off x="6789937" y="605092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DA3E8F3-449F-8B82-587E-B680721D1132}"/>
              </a:ext>
            </a:extLst>
          </p:cNvPr>
          <p:cNvCxnSpPr>
            <a:cxnSpLocks/>
          </p:cNvCxnSpPr>
          <p:nvPr/>
        </p:nvCxnSpPr>
        <p:spPr>
          <a:xfrm>
            <a:off x="6789937" y="610223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A611F83-1503-69DF-11B5-BC2A56B53FEE}"/>
              </a:ext>
            </a:extLst>
          </p:cNvPr>
          <p:cNvCxnSpPr>
            <a:cxnSpLocks/>
          </p:cNvCxnSpPr>
          <p:nvPr/>
        </p:nvCxnSpPr>
        <p:spPr>
          <a:xfrm>
            <a:off x="6789937" y="615354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Graphic 87" descr="Puppet outline">
            <a:extLst>
              <a:ext uri="{FF2B5EF4-FFF2-40B4-BE49-F238E27FC236}">
                <a16:creationId xmlns:a16="http://schemas.microsoft.com/office/drawing/2014/main" id="{222F1A37-00DA-D3E7-080D-E2F7AFBADD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24999" y="5816465"/>
            <a:ext cx="134697" cy="134697"/>
          </a:xfrm>
          <a:prstGeom prst="rect">
            <a:avLst/>
          </a:prstGeom>
        </p:spPr>
      </p:pic>
      <p:sp>
        <p:nvSpPr>
          <p:cNvPr id="100" name="!!DocNeuron">
            <a:extLst>
              <a:ext uri="{FF2B5EF4-FFF2-40B4-BE49-F238E27FC236}">
                <a16:creationId xmlns:a16="http://schemas.microsoft.com/office/drawing/2014/main" id="{8AD70191-0C7A-9E2F-BD25-15D8C6D0A49E}"/>
              </a:ext>
            </a:extLst>
          </p:cNvPr>
          <p:cNvSpPr/>
          <p:nvPr/>
        </p:nvSpPr>
        <p:spPr>
          <a:xfrm>
            <a:off x="7448981" y="2346964"/>
            <a:ext cx="341813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F9EE9CC-7773-B463-2951-69EE28BE5D7F}"/>
              </a:ext>
            </a:extLst>
          </p:cNvPr>
          <p:cNvCxnSpPr>
            <a:cxnSpLocks/>
          </p:cNvCxnSpPr>
          <p:nvPr/>
        </p:nvCxnSpPr>
        <p:spPr>
          <a:xfrm>
            <a:off x="7492887" y="2473239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BFAD9E9-316A-8845-4229-7D8B3DC9927D}"/>
              </a:ext>
            </a:extLst>
          </p:cNvPr>
          <p:cNvCxnSpPr>
            <a:cxnSpLocks/>
          </p:cNvCxnSpPr>
          <p:nvPr/>
        </p:nvCxnSpPr>
        <p:spPr>
          <a:xfrm>
            <a:off x="7492887" y="2575855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53279BE-CA84-FA2D-50F1-DCF64E451FBC}"/>
              </a:ext>
            </a:extLst>
          </p:cNvPr>
          <p:cNvCxnSpPr>
            <a:cxnSpLocks/>
          </p:cNvCxnSpPr>
          <p:nvPr/>
        </p:nvCxnSpPr>
        <p:spPr>
          <a:xfrm>
            <a:off x="7492887" y="2524547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4F53630-370C-8DC0-B638-57879DAF8701}"/>
              </a:ext>
            </a:extLst>
          </p:cNvPr>
          <p:cNvCxnSpPr>
            <a:cxnSpLocks/>
          </p:cNvCxnSpPr>
          <p:nvPr/>
        </p:nvCxnSpPr>
        <p:spPr>
          <a:xfrm>
            <a:off x="7492887" y="2627163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2A3F6FF-7827-43D0-AE91-FE940FF3A3E4}"/>
              </a:ext>
            </a:extLst>
          </p:cNvPr>
          <p:cNvCxnSpPr>
            <a:cxnSpLocks/>
          </p:cNvCxnSpPr>
          <p:nvPr/>
        </p:nvCxnSpPr>
        <p:spPr>
          <a:xfrm>
            <a:off x="7492887" y="2678471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400E985-8E65-D342-CBF6-4C96A29DD18D}"/>
              </a:ext>
            </a:extLst>
          </p:cNvPr>
          <p:cNvCxnSpPr>
            <a:cxnSpLocks/>
          </p:cNvCxnSpPr>
          <p:nvPr/>
        </p:nvCxnSpPr>
        <p:spPr>
          <a:xfrm>
            <a:off x="7492887" y="2729779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Graphic 98" descr="Nerve outline">
            <a:extLst>
              <a:ext uri="{FF2B5EF4-FFF2-40B4-BE49-F238E27FC236}">
                <a16:creationId xmlns:a16="http://schemas.microsoft.com/office/drawing/2014/main" id="{17D7C1D5-82D2-6F97-06CC-D0C5462E22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0800000" flipV="1">
            <a:off x="7619887" y="2380639"/>
            <a:ext cx="156502" cy="156501"/>
          </a:xfrm>
          <a:prstGeom prst="rect">
            <a:avLst/>
          </a:prstGeom>
        </p:spPr>
      </p:pic>
      <p:sp>
        <p:nvSpPr>
          <p:cNvPr id="111" name="!!DocFlask">
            <a:extLst>
              <a:ext uri="{FF2B5EF4-FFF2-40B4-BE49-F238E27FC236}">
                <a16:creationId xmlns:a16="http://schemas.microsoft.com/office/drawing/2014/main" id="{158F76D4-A14D-E327-02D5-7978A068CD40}"/>
              </a:ext>
            </a:extLst>
          </p:cNvPr>
          <p:cNvSpPr/>
          <p:nvPr/>
        </p:nvSpPr>
        <p:spPr>
          <a:xfrm>
            <a:off x="7997863" y="2732769"/>
            <a:ext cx="341814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371243B-0A2F-D1A2-4EDC-A7EADAB0F3A7}"/>
              </a:ext>
            </a:extLst>
          </p:cNvPr>
          <p:cNvCxnSpPr>
            <a:cxnSpLocks/>
          </p:cNvCxnSpPr>
          <p:nvPr/>
        </p:nvCxnSpPr>
        <p:spPr>
          <a:xfrm>
            <a:off x="8041769" y="2859044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671499-DF23-CB43-5DDF-326849A2463E}"/>
              </a:ext>
            </a:extLst>
          </p:cNvPr>
          <p:cNvCxnSpPr>
            <a:cxnSpLocks/>
          </p:cNvCxnSpPr>
          <p:nvPr/>
        </p:nvCxnSpPr>
        <p:spPr>
          <a:xfrm>
            <a:off x="8041769" y="2961660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73EE203-8B72-9732-49DF-4C8F426F0539}"/>
              </a:ext>
            </a:extLst>
          </p:cNvPr>
          <p:cNvCxnSpPr>
            <a:cxnSpLocks/>
          </p:cNvCxnSpPr>
          <p:nvPr/>
        </p:nvCxnSpPr>
        <p:spPr>
          <a:xfrm>
            <a:off x="8041769" y="2910352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7119AA3-3961-1F37-1BD6-657E14F90089}"/>
              </a:ext>
            </a:extLst>
          </p:cNvPr>
          <p:cNvCxnSpPr>
            <a:cxnSpLocks/>
          </p:cNvCxnSpPr>
          <p:nvPr/>
        </p:nvCxnSpPr>
        <p:spPr>
          <a:xfrm>
            <a:off x="8041769" y="3012968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61D0719-F371-C969-B3CB-BEA70B4256FC}"/>
              </a:ext>
            </a:extLst>
          </p:cNvPr>
          <p:cNvCxnSpPr>
            <a:cxnSpLocks/>
          </p:cNvCxnSpPr>
          <p:nvPr/>
        </p:nvCxnSpPr>
        <p:spPr>
          <a:xfrm>
            <a:off x="8041769" y="3064276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264505F-5578-A321-A14C-1926CDAED3F6}"/>
              </a:ext>
            </a:extLst>
          </p:cNvPr>
          <p:cNvCxnSpPr>
            <a:cxnSpLocks/>
          </p:cNvCxnSpPr>
          <p:nvPr/>
        </p:nvCxnSpPr>
        <p:spPr>
          <a:xfrm>
            <a:off x="8041769" y="3115584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Graphic 109" descr="Flask outline">
            <a:extLst>
              <a:ext uri="{FF2B5EF4-FFF2-40B4-BE49-F238E27FC236}">
                <a16:creationId xmlns:a16="http://schemas.microsoft.com/office/drawing/2014/main" id="{8E971B73-1A9C-77A5-C21F-B8BD000ECE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48996" y="2760586"/>
            <a:ext cx="191155" cy="191154"/>
          </a:xfrm>
          <a:prstGeom prst="rect">
            <a:avLst/>
          </a:prstGeom>
        </p:spPr>
      </p:pic>
      <p:sp>
        <p:nvSpPr>
          <p:cNvPr id="122" name="!!DocCell">
            <a:extLst>
              <a:ext uri="{FF2B5EF4-FFF2-40B4-BE49-F238E27FC236}">
                <a16:creationId xmlns:a16="http://schemas.microsoft.com/office/drawing/2014/main" id="{14BC4610-4C4F-AF6A-AC2E-A044C1D84317}"/>
              </a:ext>
            </a:extLst>
          </p:cNvPr>
          <p:cNvSpPr/>
          <p:nvPr/>
        </p:nvSpPr>
        <p:spPr>
          <a:xfrm>
            <a:off x="6969355" y="2929316"/>
            <a:ext cx="341812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9F5EEF-B43A-96F8-C00C-72EC644D2EB3}"/>
              </a:ext>
            </a:extLst>
          </p:cNvPr>
          <p:cNvCxnSpPr>
            <a:cxnSpLocks/>
          </p:cNvCxnSpPr>
          <p:nvPr/>
        </p:nvCxnSpPr>
        <p:spPr>
          <a:xfrm>
            <a:off x="7013261" y="305559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C9241FF-C2F4-89B0-7F1A-269BE18D252E}"/>
              </a:ext>
            </a:extLst>
          </p:cNvPr>
          <p:cNvCxnSpPr>
            <a:cxnSpLocks/>
          </p:cNvCxnSpPr>
          <p:nvPr/>
        </p:nvCxnSpPr>
        <p:spPr>
          <a:xfrm>
            <a:off x="7013261" y="3158207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4D5F455-46BD-7704-8DDE-3883CAA433D9}"/>
              </a:ext>
            </a:extLst>
          </p:cNvPr>
          <p:cNvCxnSpPr>
            <a:cxnSpLocks/>
          </p:cNvCxnSpPr>
          <p:nvPr/>
        </p:nvCxnSpPr>
        <p:spPr>
          <a:xfrm>
            <a:off x="7013261" y="310689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2D6B734-E7B7-3A98-7738-56F1B87AB48A}"/>
              </a:ext>
            </a:extLst>
          </p:cNvPr>
          <p:cNvCxnSpPr>
            <a:cxnSpLocks/>
          </p:cNvCxnSpPr>
          <p:nvPr/>
        </p:nvCxnSpPr>
        <p:spPr>
          <a:xfrm>
            <a:off x="7013261" y="3209515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5B4B9CA-0289-AF4C-9C53-5D471BDCD966}"/>
              </a:ext>
            </a:extLst>
          </p:cNvPr>
          <p:cNvCxnSpPr>
            <a:cxnSpLocks/>
          </p:cNvCxnSpPr>
          <p:nvPr/>
        </p:nvCxnSpPr>
        <p:spPr>
          <a:xfrm>
            <a:off x="7013261" y="3260823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2CB7645-66B6-D9F0-0069-92E466825215}"/>
              </a:ext>
            </a:extLst>
          </p:cNvPr>
          <p:cNvCxnSpPr>
            <a:cxnSpLocks/>
          </p:cNvCxnSpPr>
          <p:nvPr/>
        </p:nvCxnSpPr>
        <p:spPr>
          <a:xfrm>
            <a:off x="7013261" y="3312131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1" name="Graphic 120" descr="Mitochondria outline">
            <a:extLst>
              <a:ext uri="{FF2B5EF4-FFF2-40B4-BE49-F238E27FC236}">
                <a16:creationId xmlns:a16="http://schemas.microsoft.com/office/drawing/2014/main" id="{E214BAF3-6DAD-BF8B-65DB-35B16DA7EF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34833" y="2949111"/>
            <a:ext cx="182212" cy="182212"/>
          </a:xfrm>
          <a:prstGeom prst="rect">
            <a:avLst/>
          </a:prstGeom>
        </p:spPr>
      </p:pic>
      <p:sp>
        <p:nvSpPr>
          <p:cNvPr id="134" name="!!DocAtom">
            <a:extLst>
              <a:ext uri="{FF2B5EF4-FFF2-40B4-BE49-F238E27FC236}">
                <a16:creationId xmlns:a16="http://schemas.microsoft.com/office/drawing/2014/main" id="{55278F6D-4EB5-EF33-6167-F38D4A50E5CD}"/>
              </a:ext>
            </a:extLst>
          </p:cNvPr>
          <p:cNvSpPr/>
          <p:nvPr/>
        </p:nvSpPr>
        <p:spPr>
          <a:xfrm>
            <a:off x="7558418" y="3302248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823DDAF3-0DD4-3269-939D-D262093EF523}"/>
              </a:ext>
            </a:extLst>
          </p:cNvPr>
          <p:cNvCxnSpPr>
            <a:cxnSpLocks/>
          </p:cNvCxnSpPr>
          <p:nvPr/>
        </p:nvCxnSpPr>
        <p:spPr>
          <a:xfrm>
            <a:off x="7602324" y="342852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ED04FAC-1752-A92F-30ED-A4DA5D4B6A16}"/>
              </a:ext>
            </a:extLst>
          </p:cNvPr>
          <p:cNvCxnSpPr>
            <a:cxnSpLocks/>
          </p:cNvCxnSpPr>
          <p:nvPr/>
        </p:nvCxnSpPr>
        <p:spPr>
          <a:xfrm>
            <a:off x="7602324" y="353113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EFE1D49-9A82-A3F3-2EA4-C877929EA459}"/>
              </a:ext>
            </a:extLst>
          </p:cNvPr>
          <p:cNvCxnSpPr>
            <a:cxnSpLocks/>
          </p:cNvCxnSpPr>
          <p:nvPr/>
        </p:nvCxnSpPr>
        <p:spPr>
          <a:xfrm>
            <a:off x="7602324" y="347983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DBDEBE7-B32E-AAB8-A8F5-A2EB11C64465}"/>
              </a:ext>
            </a:extLst>
          </p:cNvPr>
          <p:cNvCxnSpPr>
            <a:cxnSpLocks/>
          </p:cNvCxnSpPr>
          <p:nvPr/>
        </p:nvCxnSpPr>
        <p:spPr>
          <a:xfrm>
            <a:off x="7602324" y="358244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A7180EC-4704-56EA-C520-7E93FA43064B}"/>
              </a:ext>
            </a:extLst>
          </p:cNvPr>
          <p:cNvCxnSpPr>
            <a:cxnSpLocks/>
          </p:cNvCxnSpPr>
          <p:nvPr/>
        </p:nvCxnSpPr>
        <p:spPr>
          <a:xfrm>
            <a:off x="7602324" y="363375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67A3F91-7236-B078-1676-0618493ACF97}"/>
              </a:ext>
            </a:extLst>
          </p:cNvPr>
          <p:cNvCxnSpPr>
            <a:cxnSpLocks/>
          </p:cNvCxnSpPr>
          <p:nvPr/>
        </p:nvCxnSpPr>
        <p:spPr>
          <a:xfrm>
            <a:off x="7602324" y="368506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" name="Graphic 132" descr="Atom outline">
            <a:extLst>
              <a:ext uri="{FF2B5EF4-FFF2-40B4-BE49-F238E27FC236}">
                <a16:creationId xmlns:a16="http://schemas.microsoft.com/office/drawing/2014/main" id="{61B9BC45-C601-6AC1-5E63-9DE8309566F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09075" y="3318177"/>
            <a:ext cx="191154" cy="19115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F440F1-167B-EA3F-8DAE-59556CDD8DBD}"/>
              </a:ext>
            </a:extLst>
          </p:cNvPr>
          <p:cNvCxnSpPr>
            <a:cxnSpLocks/>
          </p:cNvCxnSpPr>
          <p:nvPr/>
        </p:nvCxnSpPr>
        <p:spPr>
          <a:xfrm>
            <a:off x="6145447" y="2413000"/>
            <a:ext cx="0" cy="394389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86B37-C527-4050-0C22-6EA48F0001CD}"/>
              </a:ext>
            </a:extLst>
          </p:cNvPr>
          <p:cNvCxnSpPr/>
          <p:nvPr/>
        </p:nvCxnSpPr>
        <p:spPr>
          <a:xfrm>
            <a:off x="3911600" y="4354136"/>
            <a:ext cx="44831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B9A6273-EE0D-23B6-F173-F8B9F9B5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Clustering documents by topic</a:t>
            </a:r>
          </a:p>
        </p:txBody>
      </p:sp>
    </p:spTree>
    <p:extLst>
      <p:ext uri="{BB962C8B-B14F-4D97-AF65-F5344CB8AC3E}">
        <p14:creationId xmlns:p14="http://schemas.microsoft.com/office/powerpoint/2010/main" val="40005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841F7-1176-1DCA-3B8C-A4D7AC5C8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!!ScienceClass">
            <a:extLst>
              <a:ext uri="{FF2B5EF4-FFF2-40B4-BE49-F238E27FC236}">
                <a16:creationId xmlns:a16="http://schemas.microsoft.com/office/drawing/2014/main" id="{FC0CF704-366D-D10A-6BEE-AF663FDC6C57}"/>
              </a:ext>
            </a:extLst>
          </p:cNvPr>
          <p:cNvSpPr/>
          <p:nvPr/>
        </p:nvSpPr>
        <p:spPr>
          <a:xfrm>
            <a:off x="7499815" y="2977049"/>
            <a:ext cx="272583" cy="237600"/>
          </a:xfrm>
          <a:custGeom>
            <a:avLst/>
            <a:gdLst>
              <a:gd name="connsiteX0" fmla="*/ 0 w 272583"/>
              <a:gd name="connsiteY0" fmla="*/ 118800 h 237600"/>
              <a:gd name="connsiteX1" fmla="*/ 136292 w 272583"/>
              <a:gd name="connsiteY1" fmla="*/ 0 h 237600"/>
              <a:gd name="connsiteX2" fmla="*/ 272584 w 272583"/>
              <a:gd name="connsiteY2" fmla="*/ 118800 h 237600"/>
              <a:gd name="connsiteX3" fmla="*/ 136292 w 272583"/>
              <a:gd name="connsiteY3" fmla="*/ 237600 h 237600"/>
              <a:gd name="connsiteX4" fmla="*/ 0 w 272583"/>
              <a:gd name="connsiteY4" fmla="*/ 118800 h 23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583" h="237600" fill="none" extrusionOk="0">
                <a:moveTo>
                  <a:pt x="0" y="118800"/>
                </a:moveTo>
                <a:cubicBezTo>
                  <a:pt x="11478" y="54551"/>
                  <a:pt x="65157" y="-8514"/>
                  <a:pt x="136292" y="0"/>
                </a:cubicBezTo>
                <a:cubicBezTo>
                  <a:pt x="197997" y="-2078"/>
                  <a:pt x="269975" y="55645"/>
                  <a:pt x="272584" y="118800"/>
                </a:cubicBezTo>
                <a:cubicBezTo>
                  <a:pt x="272087" y="179672"/>
                  <a:pt x="203643" y="248608"/>
                  <a:pt x="136292" y="237600"/>
                </a:cubicBezTo>
                <a:cubicBezTo>
                  <a:pt x="72521" y="244039"/>
                  <a:pt x="13502" y="187657"/>
                  <a:pt x="0" y="118800"/>
                </a:cubicBezTo>
                <a:close/>
              </a:path>
              <a:path w="272583" h="237600" stroke="0" extrusionOk="0">
                <a:moveTo>
                  <a:pt x="0" y="118800"/>
                </a:moveTo>
                <a:cubicBezTo>
                  <a:pt x="-2374" y="51725"/>
                  <a:pt x="45607" y="5785"/>
                  <a:pt x="136292" y="0"/>
                </a:cubicBezTo>
                <a:cubicBezTo>
                  <a:pt x="214672" y="654"/>
                  <a:pt x="262777" y="53501"/>
                  <a:pt x="272584" y="118800"/>
                </a:cubicBezTo>
                <a:cubicBezTo>
                  <a:pt x="260350" y="196358"/>
                  <a:pt x="209717" y="247809"/>
                  <a:pt x="136292" y="237600"/>
                </a:cubicBezTo>
                <a:cubicBezTo>
                  <a:pt x="51611" y="232452"/>
                  <a:pt x="13825" y="191017"/>
                  <a:pt x="0" y="118800"/>
                </a:cubicBezTo>
                <a:close/>
              </a:path>
            </a:pathLst>
          </a:custGeom>
          <a:solidFill>
            <a:schemeClr val="bg1">
              <a:alpha val="50064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209B0A-BD5D-02BF-BA08-7760A9ED5D2F}"/>
              </a:ext>
            </a:extLst>
          </p:cNvPr>
          <p:cNvGrpSpPr/>
          <p:nvPr/>
        </p:nvGrpSpPr>
        <p:grpSpPr>
          <a:xfrm>
            <a:off x="3911600" y="2413000"/>
            <a:ext cx="4483100" cy="3943896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8D15BF0-4D2F-7BFE-DCE9-361934745612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A1661FD-4ABF-AE7A-30D3-5DDDE996C249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!!DocLifting">
            <a:extLst>
              <a:ext uri="{FF2B5EF4-FFF2-40B4-BE49-F238E27FC236}">
                <a16:creationId xmlns:a16="http://schemas.microsoft.com/office/drawing/2014/main" id="{01CBC99B-62CE-8EB5-7F90-6F9468259FE7}"/>
              </a:ext>
            </a:extLst>
          </p:cNvPr>
          <p:cNvSpPr/>
          <p:nvPr/>
        </p:nvSpPr>
        <p:spPr>
          <a:xfrm>
            <a:off x="4724400" y="37465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!!DocFutbol">
            <a:extLst>
              <a:ext uri="{FF2B5EF4-FFF2-40B4-BE49-F238E27FC236}">
                <a16:creationId xmlns:a16="http://schemas.microsoft.com/office/drawing/2014/main" id="{C7F46709-A469-81C3-2B50-01C4EF04E5C4}"/>
              </a:ext>
            </a:extLst>
          </p:cNvPr>
          <p:cNvSpPr/>
          <p:nvPr/>
        </p:nvSpPr>
        <p:spPr>
          <a:xfrm>
            <a:off x="3962400" y="40767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!!DocClimbing">
            <a:extLst>
              <a:ext uri="{FF2B5EF4-FFF2-40B4-BE49-F238E27FC236}">
                <a16:creationId xmlns:a16="http://schemas.microsoft.com/office/drawing/2014/main" id="{9EA479D0-AD4E-7D22-DC5A-5840EAF01EF7}"/>
              </a:ext>
            </a:extLst>
          </p:cNvPr>
          <p:cNvSpPr/>
          <p:nvPr/>
        </p:nvSpPr>
        <p:spPr>
          <a:xfrm>
            <a:off x="4711700" y="43180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!!DocRibbons">
            <a:extLst>
              <a:ext uri="{FF2B5EF4-FFF2-40B4-BE49-F238E27FC236}">
                <a16:creationId xmlns:a16="http://schemas.microsoft.com/office/drawing/2014/main" id="{0AC69A06-BD96-A1BE-B081-EE022B96C33B}"/>
              </a:ext>
            </a:extLst>
          </p:cNvPr>
          <p:cNvSpPr/>
          <p:nvPr/>
        </p:nvSpPr>
        <p:spPr>
          <a:xfrm>
            <a:off x="4165600" y="47879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!!DocNeuron">
            <a:extLst>
              <a:ext uri="{FF2B5EF4-FFF2-40B4-BE49-F238E27FC236}">
                <a16:creationId xmlns:a16="http://schemas.microsoft.com/office/drawing/2014/main" id="{A293E5F0-4593-4423-6250-DA5929EFEF75}"/>
              </a:ext>
            </a:extLst>
          </p:cNvPr>
          <p:cNvSpPr/>
          <p:nvPr/>
        </p:nvSpPr>
        <p:spPr>
          <a:xfrm>
            <a:off x="7493000" y="2463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!!DocFlask">
            <a:extLst>
              <a:ext uri="{FF2B5EF4-FFF2-40B4-BE49-F238E27FC236}">
                <a16:creationId xmlns:a16="http://schemas.microsoft.com/office/drawing/2014/main" id="{D66B0286-650F-F144-B749-2EB835E41C12}"/>
              </a:ext>
            </a:extLst>
          </p:cNvPr>
          <p:cNvSpPr>
            <a:spLocks/>
          </p:cNvSpPr>
          <p:nvPr/>
        </p:nvSpPr>
        <p:spPr>
          <a:xfrm>
            <a:off x="8039100" y="2844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!!DocCell">
            <a:extLst>
              <a:ext uri="{FF2B5EF4-FFF2-40B4-BE49-F238E27FC236}">
                <a16:creationId xmlns:a16="http://schemas.microsoft.com/office/drawing/2014/main" id="{099C7C29-B078-A478-D3A4-B8CFBCB6CD78}"/>
              </a:ext>
            </a:extLst>
          </p:cNvPr>
          <p:cNvSpPr/>
          <p:nvPr/>
        </p:nvSpPr>
        <p:spPr>
          <a:xfrm>
            <a:off x="7010400" y="30607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!!DocAtom">
            <a:extLst>
              <a:ext uri="{FF2B5EF4-FFF2-40B4-BE49-F238E27FC236}">
                <a16:creationId xmlns:a16="http://schemas.microsoft.com/office/drawing/2014/main" id="{CF5A3722-675C-06B7-6BDA-3767470028A5}"/>
              </a:ext>
            </a:extLst>
          </p:cNvPr>
          <p:cNvSpPr/>
          <p:nvPr/>
        </p:nvSpPr>
        <p:spPr>
          <a:xfrm>
            <a:off x="7607300" y="34290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!!DocTheater">
            <a:extLst>
              <a:ext uri="{FF2B5EF4-FFF2-40B4-BE49-F238E27FC236}">
                <a16:creationId xmlns:a16="http://schemas.microsoft.com/office/drawing/2014/main" id="{18BA97E2-D609-B629-D5DF-6D9113E74461}"/>
              </a:ext>
            </a:extLst>
          </p:cNvPr>
          <p:cNvSpPr/>
          <p:nvPr/>
        </p:nvSpPr>
        <p:spPr>
          <a:xfrm>
            <a:off x="6324600" y="45593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!!DocPuppet">
            <a:extLst>
              <a:ext uri="{FF2B5EF4-FFF2-40B4-BE49-F238E27FC236}">
                <a16:creationId xmlns:a16="http://schemas.microsoft.com/office/drawing/2014/main" id="{388A1F17-71FE-9AEC-8954-C6B127FDB1CD}"/>
              </a:ext>
            </a:extLst>
          </p:cNvPr>
          <p:cNvSpPr/>
          <p:nvPr/>
        </p:nvSpPr>
        <p:spPr>
          <a:xfrm>
            <a:off x="6781800" y="5892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!!DocMaracas">
            <a:extLst>
              <a:ext uri="{FF2B5EF4-FFF2-40B4-BE49-F238E27FC236}">
                <a16:creationId xmlns:a16="http://schemas.microsoft.com/office/drawing/2014/main" id="{29FB52B2-F5C4-F86B-50AA-0C771D6B0345}"/>
              </a:ext>
            </a:extLst>
          </p:cNvPr>
          <p:cNvSpPr/>
          <p:nvPr/>
        </p:nvSpPr>
        <p:spPr>
          <a:xfrm>
            <a:off x="6845300" y="46355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!!DocDjembe">
            <a:extLst>
              <a:ext uri="{FF2B5EF4-FFF2-40B4-BE49-F238E27FC236}">
                <a16:creationId xmlns:a16="http://schemas.microsoft.com/office/drawing/2014/main" id="{2A1321DB-7086-AAE9-FE54-894E0F1CBAC6}"/>
              </a:ext>
            </a:extLst>
          </p:cNvPr>
          <p:cNvSpPr/>
          <p:nvPr/>
        </p:nvSpPr>
        <p:spPr>
          <a:xfrm>
            <a:off x="7239000" y="52324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!!ArtClass">
            <a:extLst>
              <a:ext uri="{FF2B5EF4-FFF2-40B4-BE49-F238E27FC236}">
                <a16:creationId xmlns:a16="http://schemas.microsoft.com/office/drawing/2014/main" id="{B7109B3C-9DA6-07D6-BE4F-AF4AAE4166D7}"/>
              </a:ext>
            </a:extLst>
          </p:cNvPr>
          <p:cNvSpPr/>
          <p:nvPr/>
        </p:nvSpPr>
        <p:spPr>
          <a:xfrm rot="2986468">
            <a:off x="6572602" y="5153664"/>
            <a:ext cx="353500" cy="242202"/>
          </a:xfrm>
          <a:custGeom>
            <a:avLst/>
            <a:gdLst>
              <a:gd name="connsiteX0" fmla="*/ 0 w 353500"/>
              <a:gd name="connsiteY0" fmla="*/ 121101 h 242202"/>
              <a:gd name="connsiteX1" fmla="*/ 176750 w 353500"/>
              <a:gd name="connsiteY1" fmla="*/ 0 h 242202"/>
              <a:gd name="connsiteX2" fmla="*/ 353500 w 353500"/>
              <a:gd name="connsiteY2" fmla="*/ 121101 h 242202"/>
              <a:gd name="connsiteX3" fmla="*/ 176750 w 353500"/>
              <a:gd name="connsiteY3" fmla="*/ 242202 h 242202"/>
              <a:gd name="connsiteX4" fmla="*/ 0 w 353500"/>
              <a:gd name="connsiteY4" fmla="*/ 121101 h 242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500" h="242202" fill="none" extrusionOk="0">
                <a:moveTo>
                  <a:pt x="0" y="121101"/>
                </a:moveTo>
                <a:cubicBezTo>
                  <a:pt x="6251" y="54961"/>
                  <a:pt x="80554" y="-2923"/>
                  <a:pt x="176750" y="0"/>
                </a:cubicBezTo>
                <a:cubicBezTo>
                  <a:pt x="256829" y="-2686"/>
                  <a:pt x="342143" y="64912"/>
                  <a:pt x="353500" y="121101"/>
                </a:cubicBezTo>
                <a:cubicBezTo>
                  <a:pt x="350823" y="162451"/>
                  <a:pt x="270782" y="247183"/>
                  <a:pt x="176750" y="242202"/>
                </a:cubicBezTo>
                <a:cubicBezTo>
                  <a:pt x="91878" y="249337"/>
                  <a:pt x="10835" y="190588"/>
                  <a:pt x="0" y="121101"/>
                </a:cubicBezTo>
                <a:close/>
              </a:path>
              <a:path w="353500" h="242202" stroke="0" extrusionOk="0">
                <a:moveTo>
                  <a:pt x="0" y="121101"/>
                </a:moveTo>
                <a:cubicBezTo>
                  <a:pt x="-20619" y="41501"/>
                  <a:pt x="76081" y="1146"/>
                  <a:pt x="176750" y="0"/>
                </a:cubicBezTo>
                <a:cubicBezTo>
                  <a:pt x="285715" y="2389"/>
                  <a:pt x="336619" y="54756"/>
                  <a:pt x="353500" y="121101"/>
                </a:cubicBezTo>
                <a:cubicBezTo>
                  <a:pt x="336143" y="204933"/>
                  <a:pt x="273829" y="245169"/>
                  <a:pt x="176750" y="242202"/>
                </a:cubicBezTo>
                <a:cubicBezTo>
                  <a:pt x="62978" y="233363"/>
                  <a:pt x="4184" y="189982"/>
                  <a:pt x="0" y="12110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!!SportsClass">
            <a:extLst>
              <a:ext uri="{FF2B5EF4-FFF2-40B4-BE49-F238E27FC236}">
                <a16:creationId xmlns:a16="http://schemas.microsoft.com/office/drawing/2014/main" id="{4F01C636-281A-D91B-09C3-B2C5DD66E646}"/>
              </a:ext>
            </a:extLst>
          </p:cNvPr>
          <p:cNvSpPr/>
          <p:nvPr/>
        </p:nvSpPr>
        <p:spPr>
          <a:xfrm rot="1285019">
            <a:off x="4376615" y="4175024"/>
            <a:ext cx="249924" cy="308500"/>
          </a:xfrm>
          <a:custGeom>
            <a:avLst/>
            <a:gdLst>
              <a:gd name="connsiteX0" fmla="*/ 0 w 249924"/>
              <a:gd name="connsiteY0" fmla="*/ 154250 h 308500"/>
              <a:gd name="connsiteX1" fmla="*/ 124962 w 249924"/>
              <a:gd name="connsiteY1" fmla="*/ 0 h 308500"/>
              <a:gd name="connsiteX2" fmla="*/ 249924 w 249924"/>
              <a:gd name="connsiteY2" fmla="*/ 154250 h 308500"/>
              <a:gd name="connsiteX3" fmla="*/ 124962 w 249924"/>
              <a:gd name="connsiteY3" fmla="*/ 308500 h 308500"/>
              <a:gd name="connsiteX4" fmla="*/ 0 w 249924"/>
              <a:gd name="connsiteY4" fmla="*/ 154250 h 30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924" h="308500" fill="none" extrusionOk="0">
                <a:moveTo>
                  <a:pt x="0" y="154250"/>
                </a:moveTo>
                <a:cubicBezTo>
                  <a:pt x="18462" y="71250"/>
                  <a:pt x="57211" y="-2602"/>
                  <a:pt x="124962" y="0"/>
                </a:cubicBezTo>
                <a:cubicBezTo>
                  <a:pt x="176797" y="-2631"/>
                  <a:pt x="244089" y="74553"/>
                  <a:pt x="249924" y="154250"/>
                </a:cubicBezTo>
                <a:cubicBezTo>
                  <a:pt x="248706" y="227821"/>
                  <a:pt x="190762" y="312968"/>
                  <a:pt x="124962" y="308500"/>
                </a:cubicBezTo>
                <a:cubicBezTo>
                  <a:pt x="65945" y="314097"/>
                  <a:pt x="20851" y="244453"/>
                  <a:pt x="0" y="154250"/>
                </a:cubicBezTo>
                <a:close/>
              </a:path>
              <a:path w="249924" h="308500" stroke="0" extrusionOk="0">
                <a:moveTo>
                  <a:pt x="0" y="154250"/>
                </a:moveTo>
                <a:cubicBezTo>
                  <a:pt x="-1693" y="68015"/>
                  <a:pt x="36978" y="7119"/>
                  <a:pt x="124962" y="0"/>
                </a:cubicBezTo>
                <a:cubicBezTo>
                  <a:pt x="217459" y="4944"/>
                  <a:pt x="228908" y="69728"/>
                  <a:pt x="249924" y="154250"/>
                </a:cubicBezTo>
                <a:cubicBezTo>
                  <a:pt x="248466" y="240864"/>
                  <a:pt x="191749" y="320815"/>
                  <a:pt x="124962" y="308500"/>
                </a:cubicBezTo>
                <a:cubicBezTo>
                  <a:pt x="40994" y="300319"/>
                  <a:pt x="9916" y="244178"/>
                  <a:pt x="0" y="154250"/>
                </a:cubicBezTo>
                <a:close/>
              </a:path>
            </a:pathLst>
          </a:custGeom>
          <a:solidFill>
            <a:schemeClr val="bg1">
              <a:alpha val="70372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!!IconDNA" descr="DNA outline">
            <a:extLst>
              <a:ext uri="{FF2B5EF4-FFF2-40B4-BE49-F238E27FC236}">
                <a16:creationId xmlns:a16="http://schemas.microsoft.com/office/drawing/2014/main" id="{3DC26A4B-FF24-5F2B-5D9C-34110E49B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29870">
            <a:off x="9588314" y="3754081"/>
            <a:ext cx="289128" cy="289128"/>
          </a:xfrm>
          <a:prstGeom prst="rect">
            <a:avLst/>
          </a:prstGeom>
        </p:spPr>
      </p:pic>
      <p:pic>
        <p:nvPicPr>
          <p:cNvPr id="156" name="!!IconArt" descr="Palette outline">
            <a:extLst>
              <a:ext uri="{FF2B5EF4-FFF2-40B4-BE49-F238E27FC236}">
                <a16:creationId xmlns:a16="http://schemas.microsoft.com/office/drawing/2014/main" id="{4D5C403A-1206-B44E-A567-0B2CE0BF4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4308" y="6073254"/>
            <a:ext cx="309918" cy="309918"/>
          </a:xfrm>
          <a:prstGeom prst="rect">
            <a:avLst/>
          </a:prstGeom>
        </p:spPr>
      </p:pic>
      <p:pic>
        <p:nvPicPr>
          <p:cNvPr id="157" name="!!IconRunner" descr="Hurdle outline">
            <a:extLst>
              <a:ext uri="{FF2B5EF4-FFF2-40B4-BE49-F238E27FC236}">
                <a16:creationId xmlns:a16="http://schemas.microsoft.com/office/drawing/2014/main" id="{146B3978-940D-1C3D-3B25-B97F7BE55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5825" y="3476198"/>
            <a:ext cx="276178" cy="27617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8D8B480-3BB9-8F28-F837-5E4E6D01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Clustering documents by topic</a:t>
            </a:r>
          </a:p>
        </p:txBody>
      </p:sp>
    </p:spTree>
    <p:extLst>
      <p:ext uri="{BB962C8B-B14F-4D97-AF65-F5344CB8AC3E}">
        <p14:creationId xmlns:p14="http://schemas.microsoft.com/office/powerpoint/2010/main" val="15886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97F83-50BC-F486-E581-3602272B3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4E8AC1-F910-6809-6CF5-7AF77C9FB220}"/>
              </a:ext>
            </a:extLst>
          </p:cNvPr>
          <p:cNvGrpSpPr/>
          <p:nvPr/>
        </p:nvGrpSpPr>
        <p:grpSpPr>
          <a:xfrm>
            <a:off x="3911600" y="2413000"/>
            <a:ext cx="4483100" cy="3943896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A3A4971-2430-6389-CC9F-E02FC468CE38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BD6C5A9-7CFA-99CD-24C2-7BC5117722B7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!!SportsClass">
            <a:extLst>
              <a:ext uri="{FF2B5EF4-FFF2-40B4-BE49-F238E27FC236}">
                <a16:creationId xmlns:a16="http://schemas.microsoft.com/office/drawing/2014/main" id="{922A9928-80D1-26C4-7488-2F14C2D3D6B4}"/>
              </a:ext>
            </a:extLst>
          </p:cNvPr>
          <p:cNvSpPr/>
          <p:nvPr/>
        </p:nvSpPr>
        <p:spPr>
          <a:xfrm rot="1285019">
            <a:off x="3695699" y="3352800"/>
            <a:ext cx="1625600" cy="2006600"/>
          </a:xfrm>
          <a:custGeom>
            <a:avLst/>
            <a:gdLst>
              <a:gd name="connsiteX0" fmla="*/ 0 w 1625600"/>
              <a:gd name="connsiteY0" fmla="*/ 1003300 h 2006600"/>
              <a:gd name="connsiteX1" fmla="*/ 812800 w 1625600"/>
              <a:gd name="connsiteY1" fmla="*/ 0 h 2006600"/>
              <a:gd name="connsiteX2" fmla="*/ 1625600 w 1625600"/>
              <a:gd name="connsiteY2" fmla="*/ 1003300 h 2006600"/>
              <a:gd name="connsiteX3" fmla="*/ 812800 w 1625600"/>
              <a:gd name="connsiteY3" fmla="*/ 2006600 h 2006600"/>
              <a:gd name="connsiteX4" fmla="*/ 0 w 1625600"/>
              <a:gd name="connsiteY4" fmla="*/ 100330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5600" h="2006600" fill="none" extrusionOk="0">
                <a:moveTo>
                  <a:pt x="0" y="1003300"/>
                </a:moveTo>
                <a:cubicBezTo>
                  <a:pt x="79896" y="458671"/>
                  <a:pt x="383880" y="-41112"/>
                  <a:pt x="812800" y="0"/>
                </a:cubicBezTo>
                <a:cubicBezTo>
                  <a:pt x="1226783" y="-5347"/>
                  <a:pt x="1576953" y="494994"/>
                  <a:pt x="1625600" y="1003300"/>
                </a:cubicBezTo>
                <a:cubicBezTo>
                  <a:pt x="1611882" y="1426586"/>
                  <a:pt x="1202040" y="2089506"/>
                  <a:pt x="812800" y="2006600"/>
                </a:cubicBezTo>
                <a:cubicBezTo>
                  <a:pt x="452887" y="2056417"/>
                  <a:pt x="46375" y="1568557"/>
                  <a:pt x="0" y="1003300"/>
                </a:cubicBezTo>
                <a:close/>
              </a:path>
              <a:path w="1625600" h="2006600" stroke="0" extrusionOk="0">
                <a:moveTo>
                  <a:pt x="0" y="1003300"/>
                </a:moveTo>
                <a:cubicBezTo>
                  <a:pt x="-38978" y="425150"/>
                  <a:pt x="240101" y="46465"/>
                  <a:pt x="812800" y="0"/>
                </a:cubicBezTo>
                <a:cubicBezTo>
                  <a:pt x="1350389" y="18672"/>
                  <a:pt x="1522268" y="452479"/>
                  <a:pt x="1625600" y="1003300"/>
                </a:cubicBezTo>
                <a:cubicBezTo>
                  <a:pt x="1602553" y="1579914"/>
                  <a:pt x="1238934" y="2132416"/>
                  <a:pt x="812800" y="2006600"/>
                </a:cubicBezTo>
                <a:cubicBezTo>
                  <a:pt x="268358" y="1954325"/>
                  <a:pt x="142945" y="1625707"/>
                  <a:pt x="0" y="100330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70372"/>
            </a:schemeClr>
          </a:solidFill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ScienceClass">
            <a:extLst>
              <a:ext uri="{FF2B5EF4-FFF2-40B4-BE49-F238E27FC236}">
                <a16:creationId xmlns:a16="http://schemas.microsoft.com/office/drawing/2014/main" id="{6A02539B-6565-B181-6B6F-9EF2D1EE2037}"/>
              </a:ext>
            </a:extLst>
          </p:cNvPr>
          <p:cNvSpPr/>
          <p:nvPr/>
        </p:nvSpPr>
        <p:spPr>
          <a:xfrm>
            <a:off x="6451600" y="2070100"/>
            <a:ext cx="2374900" cy="2070100"/>
          </a:xfrm>
          <a:custGeom>
            <a:avLst/>
            <a:gdLst>
              <a:gd name="connsiteX0" fmla="*/ 0 w 2374900"/>
              <a:gd name="connsiteY0" fmla="*/ 1035050 h 2070100"/>
              <a:gd name="connsiteX1" fmla="*/ 1187450 w 2374900"/>
              <a:gd name="connsiteY1" fmla="*/ 0 h 2070100"/>
              <a:gd name="connsiteX2" fmla="*/ 2374900 w 2374900"/>
              <a:gd name="connsiteY2" fmla="*/ 1035050 h 2070100"/>
              <a:gd name="connsiteX3" fmla="*/ 1187450 w 2374900"/>
              <a:gd name="connsiteY3" fmla="*/ 2070100 h 2070100"/>
              <a:gd name="connsiteX4" fmla="*/ 0 w 2374900"/>
              <a:gd name="connsiteY4" fmla="*/ 1035050 h 207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4900" h="2070100" fill="none" extrusionOk="0">
                <a:moveTo>
                  <a:pt x="0" y="1035050"/>
                </a:moveTo>
                <a:cubicBezTo>
                  <a:pt x="29026" y="466851"/>
                  <a:pt x="598579" y="-137763"/>
                  <a:pt x="1187450" y="0"/>
                </a:cubicBezTo>
                <a:cubicBezTo>
                  <a:pt x="1770226" y="-11184"/>
                  <a:pt x="2299702" y="534206"/>
                  <a:pt x="2374900" y="1035050"/>
                </a:cubicBezTo>
                <a:cubicBezTo>
                  <a:pt x="2366809" y="1529534"/>
                  <a:pt x="1823635" y="2097375"/>
                  <a:pt x="1187450" y="2070100"/>
                </a:cubicBezTo>
                <a:cubicBezTo>
                  <a:pt x="634568" y="2127724"/>
                  <a:pt x="104787" y="1631887"/>
                  <a:pt x="0" y="1035050"/>
                </a:cubicBezTo>
                <a:close/>
              </a:path>
              <a:path w="2374900" h="2070100" stroke="0" extrusionOk="0">
                <a:moveTo>
                  <a:pt x="0" y="1035050"/>
                </a:moveTo>
                <a:cubicBezTo>
                  <a:pt x="-122619" y="387774"/>
                  <a:pt x="499588" y="12029"/>
                  <a:pt x="1187450" y="0"/>
                </a:cubicBezTo>
                <a:cubicBezTo>
                  <a:pt x="1933327" y="18961"/>
                  <a:pt x="2275978" y="466553"/>
                  <a:pt x="2374900" y="1035050"/>
                </a:cubicBezTo>
                <a:cubicBezTo>
                  <a:pt x="2284813" y="1694667"/>
                  <a:pt x="1820851" y="2193965"/>
                  <a:pt x="1187450" y="2070100"/>
                </a:cubicBezTo>
                <a:cubicBezTo>
                  <a:pt x="461616" y="2031789"/>
                  <a:pt x="92928" y="1651094"/>
                  <a:pt x="0" y="1035050"/>
                </a:cubicBezTo>
                <a:close/>
              </a:path>
            </a:pathLst>
          </a:custGeom>
          <a:solidFill>
            <a:srgbClr val="D10000">
              <a:alpha val="50064"/>
            </a:srgbClr>
          </a:solidFill>
          <a:ln>
            <a:solidFill>
              <a:srgbClr val="D1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!!ArtClass">
            <a:extLst>
              <a:ext uri="{FF2B5EF4-FFF2-40B4-BE49-F238E27FC236}">
                <a16:creationId xmlns:a16="http://schemas.microsoft.com/office/drawing/2014/main" id="{08FE7614-8FE7-7BC4-D99E-4BF6E8FB404E}"/>
              </a:ext>
            </a:extLst>
          </p:cNvPr>
          <p:cNvSpPr/>
          <p:nvPr/>
        </p:nvSpPr>
        <p:spPr>
          <a:xfrm rot="2986468">
            <a:off x="5680780" y="4523145"/>
            <a:ext cx="2469266" cy="1691826"/>
          </a:xfrm>
          <a:custGeom>
            <a:avLst/>
            <a:gdLst>
              <a:gd name="connsiteX0" fmla="*/ 0 w 2469266"/>
              <a:gd name="connsiteY0" fmla="*/ 845913 h 1691826"/>
              <a:gd name="connsiteX1" fmla="*/ 1234633 w 2469266"/>
              <a:gd name="connsiteY1" fmla="*/ 0 h 1691826"/>
              <a:gd name="connsiteX2" fmla="*/ 2469266 w 2469266"/>
              <a:gd name="connsiteY2" fmla="*/ 845913 h 1691826"/>
              <a:gd name="connsiteX3" fmla="*/ 1234633 w 2469266"/>
              <a:gd name="connsiteY3" fmla="*/ 1691826 h 1691826"/>
              <a:gd name="connsiteX4" fmla="*/ 0 w 2469266"/>
              <a:gd name="connsiteY4" fmla="*/ 845913 h 169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266" h="1691826" fill="none" extrusionOk="0">
                <a:moveTo>
                  <a:pt x="0" y="845913"/>
                </a:moveTo>
                <a:cubicBezTo>
                  <a:pt x="53044" y="385021"/>
                  <a:pt x="635160" y="-169570"/>
                  <a:pt x="1234633" y="0"/>
                </a:cubicBezTo>
                <a:cubicBezTo>
                  <a:pt x="1886376" y="-4613"/>
                  <a:pt x="2374950" y="467526"/>
                  <a:pt x="2469266" y="845913"/>
                </a:cubicBezTo>
                <a:cubicBezTo>
                  <a:pt x="2462173" y="1245452"/>
                  <a:pt x="1883900" y="1737133"/>
                  <a:pt x="1234633" y="1691826"/>
                </a:cubicBezTo>
                <a:cubicBezTo>
                  <a:pt x="609971" y="1723853"/>
                  <a:pt x="129587" y="1344256"/>
                  <a:pt x="0" y="845913"/>
                </a:cubicBezTo>
                <a:close/>
              </a:path>
              <a:path w="2469266" h="1691826" stroke="0" extrusionOk="0">
                <a:moveTo>
                  <a:pt x="0" y="845913"/>
                </a:moveTo>
                <a:cubicBezTo>
                  <a:pt x="-24082" y="363873"/>
                  <a:pt x="437593" y="43226"/>
                  <a:pt x="1234633" y="0"/>
                </a:cubicBezTo>
                <a:cubicBezTo>
                  <a:pt x="1929680" y="2774"/>
                  <a:pt x="2361170" y="382165"/>
                  <a:pt x="2469266" y="845913"/>
                </a:cubicBezTo>
                <a:cubicBezTo>
                  <a:pt x="2455438" y="1326602"/>
                  <a:pt x="1884070" y="1871089"/>
                  <a:pt x="1234633" y="1691826"/>
                </a:cubicBezTo>
                <a:cubicBezTo>
                  <a:pt x="494004" y="1659677"/>
                  <a:pt x="103209" y="1362412"/>
                  <a:pt x="0" y="845913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28DBF-0837-979D-6269-9004F1C5A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documents by topic</a:t>
            </a:r>
          </a:p>
        </p:txBody>
      </p:sp>
      <p:sp>
        <p:nvSpPr>
          <p:cNvPr id="6" name="!!DocLifting">
            <a:extLst>
              <a:ext uri="{FF2B5EF4-FFF2-40B4-BE49-F238E27FC236}">
                <a16:creationId xmlns:a16="http://schemas.microsoft.com/office/drawing/2014/main" id="{299A1886-632C-8178-3601-6620DBC5BDD8}"/>
              </a:ext>
            </a:extLst>
          </p:cNvPr>
          <p:cNvSpPr/>
          <p:nvPr/>
        </p:nvSpPr>
        <p:spPr>
          <a:xfrm>
            <a:off x="4724400" y="3746500"/>
            <a:ext cx="266700" cy="2667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!!DocFutbol">
            <a:extLst>
              <a:ext uri="{FF2B5EF4-FFF2-40B4-BE49-F238E27FC236}">
                <a16:creationId xmlns:a16="http://schemas.microsoft.com/office/drawing/2014/main" id="{CB3137C3-AF7E-36AA-7291-D2D15C929668}"/>
              </a:ext>
            </a:extLst>
          </p:cNvPr>
          <p:cNvSpPr/>
          <p:nvPr/>
        </p:nvSpPr>
        <p:spPr>
          <a:xfrm>
            <a:off x="3962400" y="4076700"/>
            <a:ext cx="266700" cy="2667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!!DocClimbing">
            <a:extLst>
              <a:ext uri="{FF2B5EF4-FFF2-40B4-BE49-F238E27FC236}">
                <a16:creationId xmlns:a16="http://schemas.microsoft.com/office/drawing/2014/main" id="{3148EC55-52BA-619A-B9EF-6CF9CC8F65FF}"/>
              </a:ext>
            </a:extLst>
          </p:cNvPr>
          <p:cNvSpPr/>
          <p:nvPr/>
        </p:nvSpPr>
        <p:spPr>
          <a:xfrm>
            <a:off x="4711700" y="4318000"/>
            <a:ext cx="266700" cy="2667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!!DocRibbons">
            <a:extLst>
              <a:ext uri="{FF2B5EF4-FFF2-40B4-BE49-F238E27FC236}">
                <a16:creationId xmlns:a16="http://schemas.microsoft.com/office/drawing/2014/main" id="{08FFCC3E-5EAB-8581-749A-47FD6A564F15}"/>
              </a:ext>
            </a:extLst>
          </p:cNvPr>
          <p:cNvSpPr/>
          <p:nvPr/>
        </p:nvSpPr>
        <p:spPr>
          <a:xfrm>
            <a:off x="4165600" y="4787900"/>
            <a:ext cx="266700" cy="2667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!!DocNeuron">
            <a:extLst>
              <a:ext uri="{FF2B5EF4-FFF2-40B4-BE49-F238E27FC236}">
                <a16:creationId xmlns:a16="http://schemas.microsoft.com/office/drawing/2014/main" id="{658E843B-5CFE-DF49-E748-B4942FC04379}"/>
              </a:ext>
            </a:extLst>
          </p:cNvPr>
          <p:cNvSpPr/>
          <p:nvPr/>
        </p:nvSpPr>
        <p:spPr>
          <a:xfrm>
            <a:off x="7493000" y="2463800"/>
            <a:ext cx="266700" cy="266700"/>
          </a:xfrm>
          <a:prstGeom prst="ellipse">
            <a:avLst/>
          </a:prstGeom>
          <a:solidFill>
            <a:srgbClr val="D10D14">
              <a:alpha val="7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!!DocFlask">
            <a:extLst>
              <a:ext uri="{FF2B5EF4-FFF2-40B4-BE49-F238E27FC236}">
                <a16:creationId xmlns:a16="http://schemas.microsoft.com/office/drawing/2014/main" id="{F0E92F24-B618-6371-107C-653FE1056651}"/>
              </a:ext>
            </a:extLst>
          </p:cNvPr>
          <p:cNvSpPr/>
          <p:nvPr/>
        </p:nvSpPr>
        <p:spPr>
          <a:xfrm>
            <a:off x="8039100" y="2844800"/>
            <a:ext cx="266700" cy="266700"/>
          </a:xfrm>
          <a:prstGeom prst="ellipse">
            <a:avLst/>
          </a:prstGeom>
          <a:solidFill>
            <a:srgbClr val="D10D14">
              <a:alpha val="7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!!DocCell">
            <a:extLst>
              <a:ext uri="{FF2B5EF4-FFF2-40B4-BE49-F238E27FC236}">
                <a16:creationId xmlns:a16="http://schemas.microsoft.com/office/drawing/2014/main" id="{27393E7C-B045-E150-EB52-5050CC93DA0F}"/>
              </a:ext>
            </a:extLst>
          </p:cNvPr>
          <p:cNvSpPr/>
          <p:nvPr/>
        </p:nvSpPr>
        <p:spPr>
          <a:xfrm>
            <a:off x="7010400" y="3060700"/>
            <a:ext cx="266700" cy="266700"/>
          </a:xfrm>
          <a:prstGeom prst="ellipse">
            <a:avLst/>
          </a:prstGeom>
          <a:solidFill>
            <a:srgbClr val="D10D14">
              <a:alpha val="7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!!DocAtom">
            <a:extLst>
              <a:ext uri="{FF2B5EF4-FFF2-40B4-BE49-F238E27FC236}">
                <a16:creationId xmlns:a16="http://schemas.microsoft.com/office/drawing/2014/main" id="{BB79D156-42EA-CDAD-7C13-1ECEE3174914}"/>
              </a:ext>
            </a:extLst>
          </p:cNvPr>
          <p:cNvSpPr/>
          <p:nvPr/>
        </p:nvSpPr>
        <p:spPr>
          <a:xfrm>
            <a:off x="7607300" y="3429000"/>
            <a:ext cx="266700" cy="266700"/>
          </a:xfrm>
          <a:prstGeom prst="ellipse">
            <a:avLst/>
          </a:prstGeom>
          <a:solidFill>
            <a:srgbClr val="D10D14">
              <a:alpha val="7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!!DocTheater">
            <a:extLst>
              <a:ext uri="{FF2B5EF4-FFF2-40B4-BE49-F238E27FC236}">
                <a16:creationId xmlns:a16="http://schemas.microsoft.com/office/drawing/2014/main" id="{C0B8984E-5634-5C32-1D7B-82B852602020}"/>
              </a:ext>
            </a:extLst>
          </p:cNvPr>
          <p:cNvSpPr/>
          <p:nvPr/>
        </p:nvSpPr>
        <p:spPr>
          <a:xfrm>
            <a:off x="6324600" y="4559300"/>
            <a:ext cx="266700" cy="2667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!!DocPuppet">
            <a:extLst>
              <a:ext uri="{FF2B5EF4-FFF2-40B4-BE49-F238E27FC236}">
                <a16:creationId xmlns:a16="http://schemas.microsoft.com/office/drawing/2014/main" id="{EBF59577-0CD2-11F4-6331-CFC14FC372AC}"/>
              </a:ext>
            </a:extLst>
          </p:cNvPr>
          <p:cNvSpPr/>
          <p:nvPr/>
        </p:nvSpPr>
        <p:spPr>
          <a:xfrm>
            <a:off x="6781800" y="5892800"/>
            <a:ext cx="266700" cy="2667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!!DocMaracas">
            <a:extLst>
              <a:ext uri="{FF2B5EF4-FFF2-40B4-BE49-F238E27FC236}">
                <a16:creationId xmlns:a16="http://schemas.microsoft.com/office/drawing/2014/main" id="{0D46489C-5EA6-3937-0B52-0E6D9EF447CA}"/>
              </a:ext>
            </a:extLst>
          </p:cNvPr>
          <p:cNvSpPr/>
          <p:nvPr/>
        </p:nvSpPr>
        <p:spPr>
          <a:xfrm>
            <a:off x="6845300" y="4635500"/>
            <a:ext cx="266700" cy="2667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!!DocDjembe">
            <a:extLst>
              <a:ext uri="{FF2B5EF4-FFF2-40B4-BE49-F238E27FC236}">
                <a16:creationId xmlns:a16="http://schemas.microsoft.com/office/drawing/2014/main" id="{4CA1E93E-5EC4-2290-28F2-91B39D323039}"/>
              </a:ext>
            </a:extLst>
          </p:cNvPr>
          <p:cNvSpPr/>
          <p:nvPr/>
        </p:nvSpPr>
        <p:spPr>
          <a:xfrm>
            <a:off x="7239000" y="5232400"/>
            <a:ext cx="266700" cy="2667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!!IconRunner" descr="Hurdle outline">
            <a:extLst>
              <a:ext uri="{FF2B5EF4-FFF2-40B4-BE49-F238E27FC236}">
                <a16:creationId xmlns:a16="http://schemas.microsoft.com/office/drawing/2014/main" id="{4B4B413A-8AE8-5999-0812-D1298D1CB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4944" y="3034921"/>
            <a:ext cx="717455" cy="717455"/>
          </a:xfrm>
          <a:prstGeom prst="rect">
            <a:avLst/>
          </a:prstGeom>
        </p:spPr>
      </p:pic>
      <p:pic>
        <p:nvPicPr>
          <p:cNvPr id="12" name="!!IconArt" descr="Palette outline">
            <a:extLst>
              <a:ext uri="{FF2B5EF4-FFF2-40B4-BE49-F238E27FC236}">
                <a16:creationId xmlns:a16="http://schemas.microsoft.com/office/drawing/2014/main" id="{A2D55E2B-4965-A359-AA3B-DB8C9AC3C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6824" y="5664200"/>
            <a:ext cx="718972" cy="718972"/>
          </a:xfrm>
          <a:prstGeom prst="rect">
            <a:avLst/>
          </a:prstGeom>
        </p:spPr>
      </p:pic>
      <p:pic>
        <p:nvPicPr>
          <p:cNvPr id="13" name="!!IconDNA" descr="DNA outline">
            <a:extLst>
              <a:ext uri="{FF2B5EF4-FFF2-40B4-BE49-F238E27FC236}">
                <a16:creationId xmlns:a16="http://schemas.microsoft.com/office/drawing/2014/main" id="{B612A1D2-4DFF-E20D-4445-11CE4EDC9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129870">
            <a:off x="8814179" y="2540000"/>
            <a:ext cx="652628" cy="6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42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0B93-2FE9-24E6-2E9B-0257EE0C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37EE7E-7848-4F1D-0E42-E2F4A90CE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066480"/>
              </p:ext>
            </p:extLst>
          </p:nvPr>
        </p:nvGraphicFramePr>
        <p:xfrm>
          <a:off x="308225" y="1175657"/>
          <a:ext cx="11671443" cy="522074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890481">
                  <a:extLst>
                    <a:ext uri="{9D8B030D-6E8A-4147-A177-3AD203B41FA5}">
                      <a16:colId xmlns:a16="http://schemas.microsoft.com/office/drawing/2014/main" val="3321903201"/>
                    </a:ext>
                  </a:extLst>
                </a:gridCol>
                <a:gridCol w="3890481">
                  <a:extLst>
                    <a:ext uri="{9D8B030D-6E8A-4147-A177-3AD203B41FA5}">
                      <a16:colId xmlns:a16="http://schemas.microsoft.com/office/drawing/2014/main" val="743371116"/>
                    </a:ext>
                  </a:extLst>
                </a:gridCol>
                <a:gridCol w="3890481">
                  <a:extLst>
                    <a:ext uri="{9D8B030D-6E8A-4147-A177-3AD203B41FA5}">
                      <a16:colId xmlns:a16="http://schemas.microsoft.com/office/drawing/2014/main" val="57607318"/>
                    </a:ext>
                  </a:extLst>
                </a:gridCol>
              </a:tblGrid>
              <a:tr h="62602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Task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Concept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702161"/>
                  </a:ext>
                </a:extLst>
              </a:tr>
              <a:tr h="89722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Recognize pedestrians</a:t>
                      </a:r>
                    </a:p>
                  </a:txBody>
                  <a:tcPr anchor="ctr">
                    <a:solidFill>
                      <a:srgbClr val="B07CD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Pedestrian (image of)</a:t>
                      </a:r>
                    </a:p>
                  </a:txBody>
                  <a:tcPr anchor="ctr">
                    <a:solidFill>
                      <a:srgbClr val="B07CD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Subset in image space</a:t>
                      </a:r>
                    </a:p>
                  </a:txBody>
                  <a:tcPr anchor="ctr">
                    <a:solidFill>
                      <a:srgbClr val="B07CD9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529342"/>
                  </a:ext>
                </a:extLst>
              </a:tr>
              <a:tr h="89722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Generate images from prompt</a:t>
                      </a:r>
                    </a:p>
                  </a:txBody>
                  <a:tcPr anchor="ctr">
                    <a:solidFill>
                      <a:srgbClr val="C9A4E6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Entities in the prompt</a:t>
                      </a:r>
                    </a:p>
                  </a:txBody>
                  <a:tcPr anchor="ctr">
                    <a:solidFill>
                      <a:srgbClr val="C9A4E6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Function from words to images</a:t>
                      </a:r>
                    </a:p>
                  </a:txBody>
                  <a:tcPr anchor="ctr">
                    <a:solidFill>
                      <a:srgbClr val="C9A4E6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187400"/>
                  </a:ext>
                </a:extLst>
              </a:tr>
              <a:tr h="89722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Identify a cancer</a:t>
                      </a:r>
                    </a:p>
                  </a:txBody>
                  <a:tcPr anchor="ctr">
                    <a:solidFill>
                      <a:srgbClr val="C9A4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Cancer types</a:t>
                      </a:r>
                    </a:p>
                  </a:txBody>
                  <a:tcPr anchor="ctr">
                    <a:solidFill>
                      <a:srgbClr val="C9A4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Subsets of genetic signatures</a:t>
                      </a:r>
                    </a:p>
                  </a:txBody>
                  <a:tcPr anchor="ctr">
                    <a:solidFill>
                      <a:srgbClr val="C9A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61113"/>
                  </a:ext>
                </a:extLst>
              </a:tr>
              <a:tr h="89722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Allocate resources</a:t>
                      </a:r>
                    </a:p>
                  </a:txBody>
                  <a:tcPr anchor="ctr">
                    <a:solidFill>
                      <a:srgbClr val="E5D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Communities in need</a:t>
                      </a:r>
                    </a:p>
                  </a:txBody>
                  <a:tcPr anchor="ctr">
                    <a:solidFill>
                      <a:srgbClr val="E5D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Function from income and infrastructure to allocation amount</a:t>
                      </a:r>
                    </a:p>
                  </a:txBody>
                  <a:tcPr anchor="ctr">
                    <a:solidFill>
                      <a:srgbClr val="E5D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330582"/>
                  </a:ext>
                </a:extLst>
              </a:tr>
              <a:tr h="897220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Identify topics in text</a:t>
                      </a:r>
                    </a:p>
                  </a:txBody>
                  <a:tcPr anchor="ctr">
                    <a:solidFill>
                      <a:srgbClr val="C9A4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Topics</a:t>
                      </a:r>
                    </a:p>
                  </a:txBody>
                  <a:tcPr anchor="ctr">
                    <a:solidFill>
                      <a:srgbClr val="C9A4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Groupings of texts into cohesive clusters</a:t>
                      </a:r>
                    </a:p>
                  </a:txBody>
                  <a:tcPr anchor="ctr">
                    <a:solidFill>
                      <a:srgbClr val="C9A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9190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79BA3B-3962-0C5A-C421-1F30B251086B}"/>
              </a:ext>
            </a:extLst>
          </p:cNvPr>
          <p:cNvSpPr txBox="1"/>
          <p:nvPr/>
        </p:nvSpPr>
        <p:spPr>
          <a:xfrm>
            <a:off x="380999" y="6357256"/>
            <a:ext cx="996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* In practice take the form of functions: classifiers, regressors, generative models, etc.</a:t>
            </a:r>
          </a:p>
        </p:txBody>
      </p:sp>
    </p:spTree>
    <p:extLst>
      <p:ext uri="{BB962C8B-B14F-4D97-AF65-F5344CB8AC3E}">
        <p14:creationId xmlns:p14="http://schemas.microsoft.com/office/powerpoint/2010/main" val="1435010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EEB3-9148-29F1-A5DA-F99330DD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Do We Use Machine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5E3F2-5272-8E40-A0B0-DE19BA489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91440">
            <a:normAutofit lnSpcReduction="10000"/>
          </a:bodyPr>
          <a:lstStyle/>
          <a:p>
            <a:pPr marL="608965" indent="-456565">
              <a:lnSpc>
                <a:spcPct val="150000"/>
              </a:lnSpc>
            </a:pPr>
            <a:r>
              <a:rPr lang="en-US" b="1" dirty="0">
                <a:cs typeface="Arial"/>
              </a:rPr>
              <a:t>ML is used when:</a:t>
            </a:r>
            <a:endParaRPr lang="en-US" dirty="0">
              <a:cs typeface="Arial"/>
            </a:endParaRPr>
          </a:p>
          <a:p>
            <a:pPr marL="1218565" lvl="1" indent="-422910">
              <a:lnSpc>
                <a:spcPct val="100000"/>
              </a:lnSpc>
            </a:pPr>
            <a:r>
              <a:rPr lang="en-US" dirty="0">
                <a:cs typeface="Arial"/>
              </a:rPr>
              <a:t>Human expertise does not exist (navigating on Mars)</a:t>
            </a:r>
          </a:p>
          <a:p>
            <a:pPr marL="1218565" lvl="1" indent="-422910">
              <a:lnSpc>
                <a:spcPct val="100000"/>
              </a:lnSpc>
            </a:pPr>
            <a:r>
              <a:rPr lang="en-US" dirty="0">
                <a:cs typeface="Arial"/>
              </a:rPr>
              <a:t>Humans can’t explain their expertise (speech recognition)</a:t>
            </a:r>
          </a:p>
          <a:p>
            <a:pPr marL="1218565" lvl="1" indent="-422910">
              <a:lnSpc>
                <a:spcPct val="100000"/>
              </a:lnSpc>
            </a:pPr>
            <a:r>
              <a:rPr lang="en-US" dirty="0">
                <a:cs typeface="Arial"/>
              </a:rPr>
              <a:t>Models must be customized (personalized medicine)</a:t>
            </a:r>
          </a:p>
          <a:p>
            <a:pPr marL="1218565" lvl="1" indent="-422910">
              <a:lnSpc>
                <a:spcPct val="100000"/>
              </a:lnSpc>
            </a:pPr>
            <a:r>
              <a:rPr lang="en-US" dirty="0">
                <a:cs typeface="Arial"/>
              </a:rPr>
              <a:t>Models are based on huge amounts of data (genomics)</a:t>
            </a:r>
          </a:p>
          <a:p>
            <a:pPr marL="795655" lvl="1" indent="0">
              <a:lnSpc>
                <a:spcPct val="100000"/>
              </a:lnSpc>
              <a:buNone/>
            </a:pPr>
            <a:endParaRPr lang="en-US" sz="2400" dirty="0">
              <a:cs typeface="Arial" panose="020B0604020202020204" pitchFamily="34" charset="0"/>
            </a:endParaRPr>
          </a:p>
          <a:p>
            <a:pPr marL="608965" indent="-456565">
              <a:lnSpc>
                <a:spcPct val="150000"/>
              </a:lnSpc>
            </a:pPr>
            <a:r>
              <a:rPr lang="en-US" b="1" dirty="0">
                <a:cs typeface="Arial"/>
              </a:rPr>
              <a:t>When you should not use ML:</a:t>
            </a:r>
          </a:p>
          <a:p>
            <a:pPr marL="1218565" lvl="1" indent="-422910">
              <a:lnSpc>
                <a:spcPct val="150000"/>
              </a:lnSpc>
            </a:pPr>
            <a:r>
              <a:rPr lang="en-US" dirty="0">
                <a:cs typeface="Arial"/>
              </a:rPr>
              <a:t>Task can be done with classical stats or field-specific knowledge.</a:t>
            </a:r>
          </a:p>
          <a:p>
            <a:pPr marL="1218565" lvl="1" indent="-422910">
              <a:lnSpc>
                <a:spcPct val="150000"/>
              </a:lnSpc>
            </a:pPr>
            <a:r>
              <a:rPr lang="en-US" dirty="0">
                <a:cs typeface="Arial"/>
              </a:rPr>
              <a:t>When it is unethical!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39E6E-562E-4E21-B17A-69218E29A6E6}"/>
              </a:ext>
            </a:extLst>
          </p:cNvPr>
          <p:cNvSpPr txBox="1"/>
          <p:nvPr/>
        </p:nvSpPr>
        <p:spPr>
          <a:xfrm>
            <a:off x="8270698" y="6308332"/>
            <a:ext cx="378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*Thanks to Ritika Giri for this slide</a:t>
            </a:r>
          </a:p>
        </p:txBody>
      </p:sp>
    </p:spTree>
    <p:extLst>
      <p:ext uri="{BB962C8B-B14F-4D97-AF65-F5344CB8AC3E}">
        <p14:creationId xmlns:p14="http://schemas.microsoft.com/office/powerpoint/2010/main" val="1305811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EEB3-9148-29F1-A5DA-F99330DD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examples of ML tasks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4EE0-2E22-172F-8BBB-5989E8CE5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b="1" dirty="0">
                <a:cs typeface="Arial" panose="020B0604020202020204" pitchFamily="34" charset="0"/>
              </a:rPr>
              <a:t>Recognizing patterns: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Facial identities or facial expressions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Handwritten or spoken words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cs typeface="Arial" panose="020B0604020202020204" pitchFamily="34" charset="0"/>
              </a:rPr>
              <a:t>Medical images</a:t>
            </a:r>
            <a:endParaRPr lang="en-US" sz="3200" dirty="0">
              <a:cs typeface="Arial" panose="020B0604020202020204" pitchFamily="34" charset="0"/>
            </a:endParaRPr>
          </a:p>
          <a:p>
            <a:r>
              <a:rPr lang="en-US" sz="3200" b="1" dirty="0">
                <a:cs typeface="Arial" panose="020B0604020202020204" pitchFamily="34" charset="0"/>
              </a:rPr>
              <a:t>Generating patterns: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Generating images or motion sequences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cs typeface="Arial" panose="020B0604020202020204" pitchFamily="34" charset="0"/>
              </a:rPr>
              <a:t>Generating text, as with Chat GPT</a:t>
            </a:r>
          </a:p>
          <a:p>
            <a:r>
              <a:rPr lang="en-US" sz="3200" b="1" dirty="0">
                <a:cs typeface="Arial" panose="020B0604020202020204" pitchFamily="34" charset="0"/>
              </a:rPr>
              <a:t>Recognizing anomalies: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Unusual credit card transactions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cs typeface="Arial" panose="020B0604020202020204" pitchFamily="34" charset="0"/>
              </a:rPr>
              <a:t>Unusual patterns of sensor readings in a nuclear power plant</a:t>
            </a:r>
            <a:endParaRPr lang="en-US" sz="3200" dirty="0">
              <a:cs typeface="Arial" panose="020B0604020202020204" pitchFamily="34" charset="0"/>
            </a:endParaRPr>
          </a:p>
          <a:p>
            <a:r>
              <a:rPr lang="en-US" sz="3200" b="1" dirty="0">
                <a:cs typeface="Arial" panose="020B0604020202020204" pitchFamily="34" charset="0"/>
              </a:rPr>
              <a:t>Prediction: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Future stock prices or currency exchange rates</a:t>
            </a:r>
          </a:p>
        </p:txBody>
      </p:sp>
    </p:spTree>
    <p:extLst>
      <p:ext uri="{BB962C8B-B14F-4D97-AF65-F5344CB8AC3E}">
        <p14:creationId xmlns:p14="http://schemas.microsoft.com/office/powerpoint/2010/main" val="894999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CF345-744C-CFF4-0226-3940FA0E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0A6E3-2EC5-F305-B2EC-01A5DBFF2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Talk to your neighbor: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do you want to use Machine Learning for?</a:t>
            </a:r>
          </a:p>
          <a:p>
            <a:r>
              <a:rPr lang="en-US" dirty="0"/>
              <a:t>Does it fit the task, concept, model framework?</a:t>
            </a:r>
          </a:p>
          <a:p>
            <a:r>
              <a:rPr lang="en-US" dirty="0"/>
              <a:t>If not, what are some new complexities?</a:t>
            </a:r>
          </a:p>
        </p:txBody>
      </p:sp>
    </p:spTree>
    <p:extLst>
      <p:ext uri="{BB962C8B-B14F-4D97-AF65-F5344CB8AC3E}">
        <p14:creationId xmlns:p14="http://schemas.microsoft.com/office/powerpoint/2010/main" val="335743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EBE9F-89D7-E5E5-9E39-E251C8A37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69D22650-F5AD-2991-2DB1-BE2412F2DAD8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5F07AFB-97DA-0765-8B90-C32213C952E2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A7C5AD8-32DC-74F0-CAA7-E75DE52395C1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3E6013D-57E4-5E5E-2F44-331C9A01F745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FE2FA-E255-D8DD-A3E9-5086082E6C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2533488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412A4-3E36-9754-B169-068243D44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3556325D-819F-3B9B-87A8-00DDE746F8CA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0E1A773-1D7E-F3E1-9FAD-3572EE447030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1E66C4CE-CE74-249B-CC4B-C2244D862BA9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A1E91EEF-5D55-71EC-3E6D-6ABF7A78C02C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624D68-B183-256C-53D9-E9793621755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Conceptual Intermezzo - Regression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29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B560-878D-8FA7-DF51-5E27C170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 linear relationship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559A-7F04-795A-3351-D7A9EF5A1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Imagine we observe the variation of one variable with respect to another.</a:t>
            </a:r>
          </a:p>
        </p:txBody>
      </p:sp>
      <p:pic>
        <p:nvPicPr>
          <p:cNvPr id="5" name="Picture 4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41545A4A-4DE2-89A6-CF7F-4F4281E6A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78" y="3116036"/>
            <a:ext cx="44323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7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B560-878D-8FA7-DF51-5E27C170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 linear relationship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559A-7F04-795A-3351-D7A9EF5A1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We presume the relationship is linear. Meaning, we expect some sort of line to explain the overall pattern:</a:t>
            </a:r>
          </a:p>
        </p:txBody>
      </p:sp>
      <p:pic>
        <p:nvPicPr>
          <p:cNvPr id="5" name="Picture 4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41545A4A-4DE2-89A6-CF7F-4F4281E6A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9" y="2928749"/>
            <a:ext cx="4432300" cy="2933700"/>
          </a:xfrm>
          <a:prstGeom prst="rect">
            <a:avLst/>
          </a:prstGeom>
        </p:spPr>
      </p:pic>
      <p:pic>
        <p:nvPicPr>
          <p:cNvPr id="4" name="Picture 3" descr="A line with blue dots and red line&#10;&#10;Description automatically generated">
            <a:extLst>
              <a:ext uri="{FF2B5EF4-FFF2-40B4-BE49-F238E27FC236}">
                <a16:creationId xmlns:a16="http://schemas.microsoft.com/office/drawing/2014/main" id="{AC7BBF8F-824D-7837-0BB7-11EF5A225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677" y="2941607"/>
            <a:ext cx="4410923" cy="291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67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CE496-1451-4A89-D6A2-CC98F0D07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89DD3-F189-67B6-5FFE-AE5A7518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 linear relationship</a:t>
            </a:r>
          </a:p>
        </p:txBody>
      </p:sp>
      <p:pic>
        <p:nvPicPr>
          <p:cNvPr id="6" name="Picture 5" descr="A line with blue dots and red line&#10;&#10;Description automatically generated">
            <a:extLst>
              <a:ext uri="{FF2B5EF4-FFF2-40B4-BE49-F238E27FC236}">
                <a16:creationId xmlns:a16="http://schemas.microsoft.com/office/drawing/2014/main" id="{A2B9D524-BA44-F540-28FC-CCE05436C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92" y="3083378"/>
            <a:ext cx="4432300" cy="29337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6CD0947-4A0B-97BF-C448-3090C757E8E2}"/>
              </a:ext>
            </a:extLst>
          </p:cNvPr>
          <p:cNvGrpSpPr/>
          <p:nvPr/>
        </p:nvGrpSpPr>
        <p:grpSpPr>
          <a:xfrm>
            <a:off x="472234" y="2604406"/>
            <a:ext cx="2824920" cy="1651906"/>
            <a:chOff x="472234" y="2604406"/>
            <a:chExt cx="2824920" cy="1651906"/>
          </a:xfrm>
        </p:grpSpPr>
        <p:pic>
          <p:nvPicPr>
            <p:cNvPr id="7" name="Picture 6" descr="A blue dots on a white background&#10;&#10;Description automatically generated">
              <a:extLst>
                <a:ext uri="{FF2B5EF4-FFF2-40B4-BE49-F238E27FC236}">
                  <a16:creationId xmlns:a16="http://schemas.microsoft.com/office/drawing/2014/main" id="{258AF85D-7890-29B4-9620-6DB3F051A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22" y="2604406"/>
              <a:ext cx="2495736" cy="165190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3C39D3-96F0-46EE-DF7B-B5F945F2A805}"/>
                    </a:ext>
                  </a:extLst>
                </p14:cNvPr>
                <p14:cNvContentPartPr/>
                <p14:nvPr/>
              </p14:nvContentPartPr>
              <p14:xfrm>
                <a:off x="472234" y="3371760"/>
                <a:ext cx="2824920" cy="196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B93E63-66C6-3EC3-F260-FF8DCF48EF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234" y="3362760"/>
                  <a:ext cx="28425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3E171A-ADA7-0FC2-43D0-855D23432E99}"/>
              </a:ext>
            </a:extLst>
          </p:cNvPr>
          <p:cNvGrpSpPr/>
          <p:nvPr/>
        </p:nvGrpSpPr>
        <p:grpSpPr>
          <a:xfrm>
            <a:off x="3611074" y="2604406"/>
            <a:ext cx="2782800" cy="1651906"/>
            <a:chOff x="3611074" y="2604406"/>
            <a:chExt cx="2782800" cy="1651906"/>
          </a:xfrm>
        </p:grpSpPr>
        <p:pic>
          <p:nvPicPr>
            <p:cNvPr id="9" name="Picture 8" descr="A blue dots on a white background&#10;&#10;Description automatically generated">
              <a:extLst>
                <a:ext uri="{FF2B5EF4-FFF2-40B4-BE49-F238E27FC236}">
                  <a16:creationId xmlns:a16="http://schemas.microsoft.com/office/drawing/2014/main" id="{A6094259-AEAB-B16C-D45E-405BED40C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680" y="2604406"/>
              <a:ext cx="2495736" cy="165190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B97C4D5-7EAA-B7AE-BAE8-631CA29B2C24}"/>
                    </a:ext>
                  </a:extLst>
                </p14:cNvPr>
                <p14:cNvContentPartPr/>
                <p14:nvPr/>
              </p14:nvContentPartPr>
              <p14:xfrm>
                <a:off x="3611074" y="2983320"/>
                <a:ext cx="2782800" cy="1143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7508A9-6974-3EFE-6C70-CD0C60E2B2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02074" y="2974323"/>
                  <a:ext cx="2800440" cy="116063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B3295-7C1A-5283-0B8F-430AF9EEE76A}"/>
              </a:ext>
            </a:extLst>
          </p:cNvPr>
          <p:cNvGrpSpPr/>
          <p:nvPr/>
        </p:nvGrpSpPr>
        <p:grpSpPr>
          <a:xfrm>
            <a:off x="516566" y="4601027"/>
            <a:ext cx="2511725" cy="1963800"/>
            <a:chOff x="609034" y="4436640"/>
            <a:chExt cx="2511725" cy="1963800"/>
          </a:xfrm>
        </p:grpSpPr>
        <p:pic>
          <p:nvPicPr>
            <p:cNvPr id="10" name="Picture 9" descr="A blue dots on a white background&#10;&#10;Description automatically generated">
              <a:extLst>
                <a:ext uri="{FF2B5EF4-FFF2-40B4-BE49-F238E27FC236}">
                  <a16:creationId xmlns:a16="http://schemas.microsoft.com/office/drawing/2014/main" id="{F98991AF-5E63-73A3-8E9B-4A9A90F59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23" y="4705352"/>
              <a:ext cx="2495736" cy="165190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18A9BCA-A191-566F-6A23-74E9C2018C9A}"/>
                    </a:ext>
                  </a:extLst>
                </p14:cNvPr>
                <p14:cNvContentPartPr/>
                <p14:nvPr/>
              </p14:nvContentPartPr>
              <p14:xfrm>
                <a:off x="609034" y="4436640"/>
                <a:ext cx="1143000" cy="1963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C53A90-9042-8E67-3CD6-E5F68E542D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0034" y="4427638"/>
                  <a:ext cx="1160640" cy="198144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50B95C4-627E-7FA2-422D-20409F8CD4D5}"/>
              </a:ext>
            </a:extLst>
          </p:cNvPr>
          <p:cNvGrpSpPr/>
          <p:nvPr/>
        </p:nvGrpSpPr>
        <p:grpSpPr>
          <a:xfrm>
            <a:off x="3709216" y="4827827"/>
            <a:ext cx="2523022" cy="1693818"/>
            <a:chOff x="3678394" y="4663440"/>
            <a:chExt cx="2523022" cy="1693818"/>
          </a:xfrm>
        </p:grpSpPr>
        <p:pic>
          <p:nvPicPr>
            <p:cNvPr id="11" name="Picture 10" descr="A blue dots on a white background&#10;&#10;Description automatically generated">
              <a:extLst>
                <a:ext uri="{FF2B5EF4-FFF2-40B4-BE49-F238E27FC236}">
                  <a16:creationId xmlns:a16="http://schemas.microsoft.com/office/drawing/2014/main" id="{3CCDDE31-0F56-C30C-F0A8-9A54D2DC4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680" y="4705352"/>
              <a:ext cx="2495736" cy="165190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F796B57-2CD6-5366-2583-C6E8392DE06B}"/>
                    </a:ext>
                  </a:extLst>
                </p14:cNvPr>
                <p14:cNvContentPartPr/>
                <p14:nvPr/>
              </p14:nvContentPartPr>
              <p14:xfrm>
                <a:off x="3678394" y="4663440"/>
                <a:ext cx="1544040" cy="1435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A0C40DE-8245-1362-B23B-3BF5E2B1357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69394" y="4654440"/>
                  <a:ext cx="1561680" cy="145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659C44-C740-F62A-195D-9CBE3A574F3A}"/>
              </a:ext>
            </a:extLst>
          </p:cNvPr>
          <p:cNvSpPr txBox="1"/>
          <p:nvPr/>
        </p:nvSpPr>
        <p:spPr>
          <a:xfrm>
            <a:off x="1901056" y="2271690"/>
            <a:ext cx="106952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Option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0D080-0283-6693-9995-0C463F8E7A1A}"/>
              </a:ext>
            </a:extLst>
          </p:cNvPr>
          <p:cNvSpPr txBox="1"/>
          <p:nvPr/>
        </p:nvSpPr>
        <p:spPr>
          <a:xfrm>
            <a:off x="5104881" y="2300800"/>
            <a:ext cx="106952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Option 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0A8C8-CEE5-9395-8C6B-20FFB63518FC}"/>
              </a:ext>
            </a:extLst>
          </p:cNvPr>
          <p:cNvSpPr txBox="1"/>
          <p:nvPr/>
        </p:nvSpPr>
        <p:spPr>
          <a:xfrm>
            <a:off x="1930166" y="4489196"/>
            <a:ext cx="106952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Option 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1E0BD-5BE4-DF85-3E24-1D350BD7DED3}"/>
              </a:ext>
            </a:extLst>
          </p:cNvPr>
          <p:cNvSpPr txBox="1"/>
          <p:nvPr/>
        </p:nvSpPr>
        <p:spPr>
          <a:xfrm>
            <a:off x="5106593" y="4480634"/>
            <a:ext cx="106952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Option 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32311-4059-A8A8-13F4-2976B5634784}"/>
              </a:ext>
            </a:extLst>
          </p:cNvPr>
          <p:cNvSpPr txBox="1"/>
          <p:nvPr/>
        </p:nvSpPr>
        <p:spPr>
          <a:xfrm>
            <a:off x="10142628" y="2754576"/>
            <a:ext cx="141545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Best Option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4A045D8-1B4F-47F0-1C02-54B52304C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052" y="1349912"/>
            <a:ext cx="11013897" cy="82821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en-US" dirty="0"/>
              <a:t>Fitting the model means finding the best straight lines among all possible candidates:</a:t>
            </a:r>
          </a:p>
        </p:txBody>
      </p:sp>
    </p:spTree>
    <p:extLst>
      <p:ext uri="{BB962C8B-B14F-4D97-AF65-F5344CB8AC3E}">
        <p14:creationId xmlns:p14="http://schemas.microsoft.com/office/powerpoint/2010/main" val="2725609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632E6-5D0A-A1F0-AFCA-01CD7792B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4B0E8217-A7DB-249A-264A-4F269B45DD25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E086A22-1BFB-CA47-6B94-F41481B183BC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1BC04C2-E137-91D5-3EF3-7C7A0A8EF762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DA7CBAB-847B-836B-CDF8-380F10E45D76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93594-E774-F3C7-61EC-55C3DCF2A9E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Generalization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732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0D7E7-8539-4701-26F1-5C2B4F79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Should we perfectly fit our observations?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11637-7DD2-2AD9-986B-350BFDF32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5716712" cy="4703763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We run the risk of overfitting!!</a:t>
            </a:r>
          </a:p>
          <a:p>
            <a:pPr marL="152396" indent="0">
              <a:buNone/>
            </a:pPr>
            <a:endParaRPr lang="en-US" dirty="0"/>
          </a:p>
          <a:p>
            <a:r>
              <a:rPr lang="en-US" dirty="0"/>
              <a:t>While the line minimizes the error...</a:t>
            </a:r>
          </a:p>
          <a:p>
            <a:pPr lvl="1"/>
            <a:r>
              <a:rPr lang="en-US" dirty="0"/>
              <a:t> It is unlikely it will match any new observation.</a:t>
            </a:r>
          </a:p>
        </p:txBody>
      </p:sp>
      <p:pic>
        <p:nvPicPr>
          <p:cNvPr id="5" name="Picture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2850D72F-3BF8-1073-DC75-238E02F05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51" y="2560864"/>
            <a:ext cx="4432300" cy="2933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182FF-4D20-98D1-69EE-5F3CC832E164}"/>
              </a:ext>
            </a:extLst>
          </p:cNvPr>
          <p:cNvSpPr txBox="1"/>
          <p:nvPr/>
        </p:nvSpPr>
        <p:spPr>
          <a:xfrm>
            <a:off x="8270698" y="6308332"/>
            <a:ext cx="378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*Thanks to Ritika Giri for this slide</a:t>
            </a:r>
          </a:p>
        </p:txBody>
      </p:sp>
    </p:spTree>
    <p:extLst>
      <p:ext uri="{BB962C8B-B14F-4D97-AF65-F5344CB8AC3E}">
        <p14:creationId xmlns:p14="http://schemas.microsoft.com/office/powerpoint/2010/main" val="1881948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C41E-AC27-24A2-D18F-B0E3F568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044C7-07EE-9623-68C4-FF73B760A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195836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 straight line is too simple of a hypothesis. Error is large.</a:t>
            </a:r>
          </a:p>
          <a:p>
            <a:pPr marL="0" indent="0">
              <a:buNone/>
            </a:pPr>
            <a:r>
              <a:rPr lang="en-US" sz="2000" dirty="0"/>
              <a:t>A complicated line relies too much on specific data, will fail with new data. Error is zero.</a:t>
            </a:r>
          </a:p>
          <a:p>
            <a:pPr marL="0" indent="0">
              <a:buNone/>
            </a:pPr>
            <a:r>
              <a:rPr lang="en-US" sz="2000" dirty="0"/>
              <a:t>A quadratic line is the </a:t>
            </a:r>
            <a:r>
              <a:rPr lang="en-US" sz="2000" b="1" dirty="0"/>
              <a:t>perfect middle ground</a:t>
            </a:r>
            <a:r>
              <a:rPr lang="en-US" sz="2000" dirty="0"/>
              <a:t>: it gives space for new observations while keeping the error small.</a:t>
            </a:r>
          </a:p>
        </p:txBody>
      </p:sp>
      <p:pic>
        <p:nvPicPr>
          <p:cNvPr id="1028" name="Picture 4" descr="Bias-Variance Tradeoff Illustration Using Pylab | by Benjamin Obi Tayo  Ph.D. | Towards AI">
            <a:extLst>
              <a:ext uri="{FF2B5EF4-FFF2-40B4-BE49-F238E27FC236}">
                <a16:creationId xmlns:a16="http://schemas.microsoft.com/office/drawing/2014/main" id="{2CAE228B-5040-E1FB-1177-393545864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052" y="3431569"/>
            <a:ext cx="7695896" cy="289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2D057D-D7D8-09E8-D03F-EFB530F4906F}"/>
              </a:ext>
            </a:extLst>
          </p:cNvPr>
          <p:cNvSpPr txBox="1"/>
          <p:nvPr/>
        </p:nvSpPr>
        <p:spPr>
          <a:xfrm>
            <a:off x="8270698" y="6308332"/>
            <a:ext cx="378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*Thanks to Ritika Giri for this slide</a:t>
            </a:r>
          </a:p>
        </p:txBody>
      </p:sp>
    </p:spTree>
    <p:extLst>
      <p:ext uri="{BB962C8B-B14F-4D97-AF65-F5344CB8AC3E}">
        <p14:creationId xmlns:p14="http://schemas.microsoft.com/office/powerpoint/2010/main" val="1819368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6B73-A25C-E6E4-FDE0-DEE2E611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A1ABE-1D03-9B21-A761-AA63E4789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865955"/>
          </a:xfrm>
        </p:spPr>
        <p:txBody>
          <a:bodyPr/>
          <a:lstStyle/>
          <a:p>
            <a:pPr marL="152396" indent="0">
              <a:spcAft>
                <a:spcPts val="1200"/>
              </a:spcAft>
              <a:buNone/>
            </a:pPr>
            <a:r>
              <a:rPr lang="en-US" sz="2400" dirty="0"/>
              <a:t>The problem of finding the middle ground between underfitting and overfitting is called the </a:t>
            </a:r>
            <a:r>
              <a:rPr lang="en-US" sz="2400" b="1" dirty="0"/>
              <a:t>bias-variance trade-off</a:t>
            </a:r>
            <a:r>
              <a:rPr lang="en-US" sz="2400" dirty="0"/>
              <a:t>.</a:t>
            </a:r>
          </a:p>
          <a:p>
            <a:pPr marL="152396" indent="0">
              <a:spcAft>
                <a:spcPts val="2400"/>
              </a:spcAft>
              <a:buNone/>
            </a:pPr>
            <a:r>
              <a:rPr lang="en-US" sz="2400" dirty="0"/>
              <a:t>(Should it be called the Goldilocks principle?)</a:t>
            </a:r>
          </a:p>
          <a:p>
            <a:r>
              <a:rPr lang="en-US" sz="2200" dirty="0"/>
              <a:t>A simple model will be biased towards a specific form, and it will vary little with observations (like a hard-headed person).</a:t>
            </a:r>
          </a:p>
          <a:p>
            <a:r>
              <a:rPr lang="en-US" sz="2200" dirty="0"/>
              <a:t>A complicated model will have low bias, but vary widely with observations (like someone who keeps modifying their theories just to be right).</a:t>
            </a:r>
          </a:p>
          <a:p>
            <a:r>
              <a:rPr lang="en-US" sz="2200" dirty="0"/>
              <a:t>A good balanced hypothesis will have the power of </a:t>
            </a:r>
            <a:r>
              <a:rPr lang="en-US" sz="2200" b="1" dirty="0">
                <a:solidFill>
                  <a:srgbClr val="FF0000"/>
                </a:solidFill>
              </a:rPr>
              <a:t>generalization</a:t>
            </a:r>
            <a:r>
              <a:rPr lang="en-US" sz="2200" dirty="0"/>
              <a:t>: it will, with some small error, generalize to new observations.</a:t>
            </a:r>
          </a:p>
        </p:txBody>
      </p:sp>
    </p:spTree>
    <p:extLst>
      <p:ext uri="{BB962C8B-B14F-4D97-AF65-F5344CB8AC3E}">
        <p14:creationId xmlns:p14="http://schemas.microsoft.com/office/powerpoint/2010/main" val="1006214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C3782-884F-DE3F-766D-778F3C850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Bias-Variance trade-off</a:t>
            </a:r>
          </a:p>
        </p:txBody>
      </p:sp>
      <p:pic>
        <p:nvPicPr>
          <p:cNvPr id="6" name="Picture 4" descr="Bias-Variance Tradeoff Illustration Using Pylab | by Benjamin Obi Tayo  Ph.D. | Towards AI">
            <a:extLst>
              <a:ext uri="{FF2B5EF4-FFF2-40B4-BE49-F238E27FC236}">
                <a16:creationId xmlns:a16="http://schemas.microsoft.com/office/drawing/2014/main" id="{DA7EFA62-676D-92AF-5CCC-136A69936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16" y="2079170"/>
            <a:ext cx="5279572" cy="198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9F3CE0-ABBE-8AC2-B5A7-FE385E5E401E}"/>
              </a:ext>
            </a:extLst>
          </p:cNvPr>
          <p:cNvSpPr txBox="1"/>
          <p:nvPr/>
        </p:nvSpPr>
        <p:spPr>
          <a:xfrm>
            <a:off x="881743" y="4310743"/>
            <a:ext cx="1509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High Bias</a:t>
            </a:r>
          </a:p>
          <a:p>
            <a:r>
              <a:rPr lang="en-US"/>
              <a:t>Low Variance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B7AE5F-2D71-3933-393D-CC90B3A43665}"/>
              </a:ext>
            </a:extLst>
          </p:cNvPr>
          <p:cNvSpPr txBox="1"/>
          <p:nvPr/>
        </p:nvSpPr>
        <p:spPr>
          <a:xfrm>
            <a:off x="4495800" y="4288971"/>
            <a:ext cx="1559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Low Bias</a:t>
            </a:r>
          </a:p>
          <a:p>
            <a:r>
              <a:rPr lang="en-US"/>
              <a:t>High 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DF4A5-C5E9-E1D5-9135-EC6C1E9BDE22}"/>
              </a:ext>
            </a:extLst>
          </p:cNvPr>
          <p:cNvSpPr txBox="1"/>
          <p:nvPr/>
        </p:nvSpPr>
        <p:spPr>
          <a:xfrm>
            <a:off x="1110343" y="1698172"/>
            <a:ext cx="136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Underfitting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20685-405C-64E1-F24E-2D2326DF983E}"/>
              </a:ext>
            </a:extLst>
          </p:cNvPr>
          <p:cNvSpPr txBox="1"/>
          <p:nvPr/>
        </p:nvSpPr>
        <p:spPr>
          <a:xfrm>
            <a:off x="4615543" y="1719944"/>
            <a:ext cx="122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Overfitting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29DD1-2C55-22C6-23F1-921241404150}"/>
              </a:ext>
            </a:extLst>
          </p:cNvPr>
          <p:cNvSpPr txBox="1"/>
          <p:nvPr/>
        </p:nvSpPr>
        <p:spPr>
          <a:xfrm>
            <a:off x="7380515" y="1992085"/>
            <a:ext cx="44087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1800" b="0" i="0" u="none" strike="noStrike">
                <a:solidFill>
                  <a:srgbClr val="000000"/>
                </a:solidFill>
                <a:effectLst/>
                <a:highlight>
                  <a:srgbClr val="00FF00"/>
                </a:highlight>
              </a:rPr>
              <a:t>Bias:</a:t>
            </a:r>
            <a:r>
              <a:rPr lang="en-US" sz="1800" b="0" i="0" u="none" strike="noStrike">
                <a:solidFill>
                  <a:srgbClr val="000000"/>
                </a:solidFill>
                <a:effectLst/>
              </a:rPr>
              <a:t>​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algn="l" rtl="0" fontAlgn="base"/>
            <a:r>
              <a:rPr lang="en-US" sz="1800" b="0" i="0" u="none" strike="noStrike">
                <a:solidFill>
                  <a:srgbClr val="000000"/>
                </a:solidFill>
                <a:effectLst/>
              </a:rPr>
              <a:t>Systematic prejudice in the model​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algn="l" rtl="0" fontAlgn="base"/>
            <a:r>
              <a:rPr lang="en-US" sz="1800" b="0" i="1" u="none" strike="noStrike">
                <a:solidFill>
                  <a:srgbClr val="767171"/>
                </a:solidFill>
                <a:effectLst/>
              </a:rPr>
              <a:t>Simple model = High bias</a:t>
            </a:r>
          </a:p>
          <a:p>
            <a:pPr algn="l" rtl="0" fontAlgn="base"/>
            <a:endParaRPr lang="en-US" i="1">
              <a:solidFill>
                <a:srgbClr val="767171"/>
              </a:solidFill>
            </a:endParaRPr>
          </a:p>
          <a:p>
            <a:pPr algn="l" rtl="0" fontAlgn="base"/>
            <a:r>
              <a:rPr lang="en-US" sz="1800" b="0" i="0" u="none" strike="noStrike">
                <a:solidFill>
                  <a:srgbClr val="000000"/>
                </a:solidFill>
                <a:effectLst/>
                <a:highlight>
                  <a:srgbClr val="00FF00"/>
                </a:highlight>
              </a:rPr>
              <a:t>Variance:</a:t>
            </a:r>
            <a:r>
              <a:rPr lang="en-US" sz="1800" b="0" i="0" u="none" strike="noStrike">
                <a:solidFill>
                  <a:srgbClr val="000000"/>
                </a:solidFill>
                <a:effectLst/>
              </a:rPr>
              <a:t>​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algn="l" rtl="0" fontAlgn="base"/>
            <a:r>
              <a:rPr lang="en-US" sz="1800" b="0" i="0" u="none" strike="noStrike">
                <a:solidFill>
                  <a:srgbClr val="000000"/>
                </a:solidFill>
                <a:effectLst/>
              </a:rPr>
              <a:t>Change in the model’s prediction, when the dataset is changed a little bit​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algn="l" rtl="0" fontAlgn="base"/>
            <a:r>
              <a:rPr lang="en-US" sz="1800" b="0" i="1" u="none" strike="noStrike">
                <a:solidFill>
                  <a:srgbClr val="767171"/>
                </a:solidFill>
                <a:effectLst/>
              </a:rPr>
              <a:t>Complex model = High variance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algn="l" rtl="0" fontAlgn="base"/>
            <a:endParaRPr lang="en-US" b="0" i="0" u="none" strike="noStrike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24718-EC87-1C3B-301C-F6622C69FB01}"/>
              </a:ext>
            </a:extLst>
          </p:cNvPr>
          <p:cNvSpPr txBox="1"/>
          <p:nvPr/>
        </p:nvSpPr>
        <p:spPr>
          <a:xfrm>
            <a:off x="8270698" y="6308332"/>
            <a:ext cx="378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*Thanks to Ritika Giri for this slide</a:t>
            </a:r>
          </a:p>
        </p:txBody>
      </p:sp>
    </p:spTree>
    <p:extLst>
      <p:ext uri="{BB962C8B-B14F-4D97-AF65-F5344CB8AC3E}">
        <p14:creationId xmlns:p14="http://schemas.microsoft.com/office/powerpoint/2010/main" val="1444834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5AE7-355B-5CEC-D1FE-7A7C8012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find a generalizable hypothesis?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8D2E9-D47C-6E29-F4C2-3CFC23E1F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minimizing the error on our observations: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Save a portion of the data and keep it secret</a:t>
            </a:r>
            <a:r>
              <a:rPr lang="en-US" dirty="0"/>
              <a:t>, unobserved.</a:t>
            </a:r>
          </a:p>
          <a:p>
            <a:pPr lvl="1"/>
            <a:r>
              <a:rPr lang="en-US" dirty="0"/>
              <a:t>Formulate the model.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Test</a:t>
            </a:r>
            <a:r>
              <a:rPr lang="en-US" dirty="0"/>
              <a:t> the model on the secret data.</a:t>
            </a:r>
          </a:p>
          <a:p>
            <a:r>
              <a:rPr lang="en-US" dirty="0"/>
              <a:t>This procedure helps us build models with good generalization properties.</a:t>
            </a:r>
          </a:p>
          <a:p>
            <a:endParaRPr lang="en-US" b="1" dirty="0"/>
          </a:p>
          <a:p>
            <a:pPr marL="152396" indent="0">
              <a:buNone/>
            </a:pPr>
            <a:r>
              <a:rPr lang="en-US" b="1" dirty="0"/>
              <a:t>Training data:</a:t>
            </a:r>
            <a:r>
              <a:rPr lang="en-US" dirty="0"/>
              <a:t> observed data, used to formulate our model.</a:t>
            </a:r>
          </a:p>
          <a:p>
            <a:pPr marL="152396" indent="0">
              <a:buNone/>
            </a:pPr>
            <a:r>
              <a:rPr lang="en-US" b="1" dirty="0"/>
              <a:t>Testing data:</a:t>
            </a:r>
            <a:r>
              <a:rPr lang="en-US" dirty="0"/>
              <a:t> held out, secret data, used to test the model.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0274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A8237-7538-F82E-CF5E-70052A370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324"/>
            <a:ext cx="10515600" cy="899795"/>
          </a:xfrm>
        </p:spPr>
        <p:txBody>
          <a:bodyPr/>
          <a:lstStyle/>
          <a:p>
            <a:r>
              <a:rPr lang="en-US" b="1">
                <a:solidFill>
                  <a:srgbClr val="4E2A84"/>
                </a:solidFill>
              </a:rPr>
              <a:t>This workshop is brought to you by: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36DF4-919B-F686-3891-6FD73035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61989"/>
            <a:ext cx="10515600" cy="41999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Need help?</a:t>
            </a:r>
          </a:p>
          <a:p>
            <a:r>
              <a:rPr lang="en-US" sz="1800" dirty="0"/>
              <a:t>AI</a:t>
            </a:r>
          </a:p>
          <a:p>
            <a:r>
              <a:rPr lang="en-US" sz="1800" dirty="0"/>
              <a:t>Machine Learning</a:t>
            </a:r>
          </a:p>
          <a:p>
            <a:r>
              <a:rPr lang="en-US" sz="1800" dirty="0"/>
              <a:t>Data Science</a:t>
            </a:r>
          </a:p>
          <a:p>
            <a:r>
              <a:rPr lang="en-US" sz="1800" dirty="0"/>
              <a:t>Statistics</a:t>
            </a:r>
          </a:p>
          <a:p>
            <a:r>
              <a:rPr lang="en-US" sz="1800" dirty="0"/>
              <a:t>Visualization</a:t>
            </a:r>
          </a:p>
          <a:p>
            <a:r>
              <a:rPr lang="en-US" sz="1800" dirty="0"/>
              <a:t>Collecting online data, text analysis, simulations, etc.</a:t>
            </a:r>
          </a:p>
          <a:p>
            <a:r>
              <a:rPr lang="en-US" sz="1800" dirty="0"/>
              <a:t>R, Python, SQL, MATLAB, Stata, SPSS, SAS, etc.</a:t>
            </a: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3200" dirty="0">
                <a:ea typeface="+mn-lt"/>
                <a:cs typeface="+mn-lt"/>
              </a:rPr>
              <a:t>Request a </a:t>
            </a:r>
            <a:r>
              <a:rPr lang="en-US" sz="3200" b="1" dirty="0">
                <a:solidFill>
                  <a:schemeClr val="accent6"/>
                </a:solidFill>
                <a:ea typeface="+mn-lt"/>
                <a:cs typeface="+mn-lt"/>
              </a:rPr>
              <a:t>FREE</a:t>
            </a:r>
            <a:r>
              <a:rPr lang="en-US" sz="3200" dirty="0">
                <a:solidFill>
                  <a:schemeClr val="accent6"/>
                </a:solidFill>
                <a:ea typeface="+mn-lt"/>
                <a:cs typeface="+mn-lt"/>
              </a:rPr>
              <a:t> </a:t>
            </a:r>
            <a:r>
              <a:rPr lang="en-US" sz="3200" dirty="0">
                <a:ea typeface="+mn-lt"/>
                <a:cs typeface="+mn-lt"/>
              </a:rPr>
              <a:t>consultation at </a:t>
            </a:r>
            <a:r>
              <a:rPr lang="en-US" sz="3200" b="1" dirty="0">
                <a:solidFill>
                  <a:srgbClr val="7030A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bit.ly/rcdsconsult</a:t>
            </a:r>
            <a:r>
              <a:rPr lang="en-US" sz="3200" dirty="0">
                <a:ea typeface="+mn-lt"/>
                <a:cs typeface="+mn-lt"/>
              </a:rPr>
              <a:t>.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09FC79-E7F4-9004-8097-D165F9AA0BAE}"/>
              </a:ext>
            </a:extLst>
          </p:cNvPr>
          <p:cNvSpPr/>
          <p:nvPr/>
        </p:nvSpPr>
        <p:spPr>
          <a:xfrm>
            <a:off x="0" y="889225"/>
            <a:ext cx="12192000" cy="1278973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91440" rIns="914400" bIns="9144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  <a:t>Northwestern IT </a:t>
            </a:r>
            <a:br>
              <a:rPr kumimoji="0" lang="en-US" sz="37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</a:br>
            <a:r>
              <a:rPr kumimoji="0" lang="en-US" sz="37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  <a:t>Research Computing and Data Services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594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DC7BF-FB70-58B3-DA67-AA03986E4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28D45429-AFA8-574F-8A46-8E7F9440F48A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018CFA1-7B08-16E4-4A97-6E3A5AA18461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0236065-6C1D-98F3-1CEB-66357FF22ADD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A5D7878-6ADD-93A5-7F9D-311055D7C911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077E3-80A0-DCC2-BADD-7F8809E152A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863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2D7F-940A-0D39-4394-65A59E79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Labeled data</a:t>
            </a:r>
          </a:p>
        </p:txBody>
      </p:sp>
      <p:pic>
        <p:nvPicPr>
          <p:cNvPr id="1026" name="Picture 2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DF696175-B7E4-E9C0-BF25-C4E186755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625" b="64375"/>
          <a:stretch/>
        </p:blipFill>
        <p:spPr bwMode="auto">
          <a:xfrm>
            <a:off x="815796" y="1170969"/>
            <a:ext cx="4167170" cy="516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8CA8F1-DACA-EC24-3B9C-890C0DF6F9F6}"/>
              </a:ext>
            </a:extLst>
          </p:cNvPr>
          <p:cNvSpPr txBox="1"/>
          <p:nvPr/>
        </p:nvSpPr>
        <p:spPr>
          <a:xfrm>
            <a:off x="5619965" y="1648003"/>
            <a:ext cx="6411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Assume we have a collection of data points, each of which belonging to one of two classes.</a:t>
            </a:r>
          </a:p>
          <a:p>
            <a:endParaRPr lang="en-US" sz="2400" dirty="0"/>
          </a:p>
          <a:p>
            <a:r>
              <a:rPr lang="en-US" sz="2400" dirty="0"/>
              <a:t>In this case, the classes are </a:t>
            </a:r>
            <a:r>
              <a:rPr lang="en-US" sz="2400" b="1" dirty="0">
                <a:solidFill>
                  <a:srgbClr val="0070C0"/>
                </a:solidFill>
              </a:rPr>
              <a:t>blue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Each data point is “labeled” according to its class.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3ED63B-5B0D-3F6F-99B1-42AD83A5CA39}"/>
              </a:ext>
            </a:extLst>
          </p:cNvPr>
          <p:cNvSpPr txBox="1"/>
          <p:nvPr/>
        </p:nvSpPr>
        <p:spPr>
          <a:xfrm>
            <a:off x="7747000" y="6388100"/>
            <a:ext cx="426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*Images taken from scikit-learn website.</a:t>
            </a:r>
          </a:p>
        </p:txBody>
      </p:sp>
    </p:spTree>
    <p:extLst>
      <p:ext uri="{BB962C8B-B14F-4D97-AF65-F5344CB8AC3E}">
        <p14:creationId xmlns:p14="http://schemas.microsoft.com/office/powerpoint/2010/main" val="1141873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2D7F-940A-0D39-4394-65A59E79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find class regions</a:t>
            </a:r>
          </a:p>
        </p:txBody>
      </p:sp>
      <p:pic>
        <p:nvPicPr>
          <p:cNvPr id="1026" name="Picture 2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DF696175-B7E4-E9C0-BF25-C4E186755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625" b="64375"/>
          <a:stretch/>
        </p:blipFill>
        <p:spPr bwMode="auto">
          <a:xfrm>
            <a:off x="850900" y="2406225"/>
            <a:ext cx="3302000" cy="418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8CA8F1-DACA-EC24-3B9C-890C0DF6F9F6}"/>
              </a:ext>
            </a:extLst>
          </p:cNvPr>
          <p:cNvSpPr txBox="1"/>
          <p:nvPr/>
        </p:nvSpPr>
        <p:spPr>
          <a:xfrm>
            <a:off x="406400" y="1524000"/>
            <a:ext cx="11137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main classification task is to create </a:t>
            </a:r>
            <a:r>
              <a:rPr lang="en-US" sz="2800" b="1" dirty="0"/>
              <a:t>regions</a:t>
            </a:r>
            <a:r>
              <a:rPr lang="en-US" sz="2800" dirty="0"/>
              <a:t> in the data space that will determine if a point is </a:t>
            </a:r>
            <a:r>
              <a:rPr lang="en-US" sz="2800" b="1" dirty="0">
                <a:solidFill>
                  <a:srgbClr val="0070C0"/>
                </a:solidFill>
              </a:rPr>
              <a:t>blue</a:t>
            </a:r>
            <a:r>
              <a:rPr lang="en-US" sz="2800" dirty="0"/>
              <a:t> or </a:t>
            </a:r>
            <a:r>
              <a:rPr lang="en-US" sz="2800" b="1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.</a:t>
            </a:r>
          </a:p>
        </p:txBody>
      </p:sp>
      <p:pic>
        <p:nvPicPr>
          <p:cNvPr id="4" name="Picture 4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2564C510-443E-1972-4E11-DD87E2452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6" t="3437" r="63541" b="64688"/>
          <a:stretch/>
        </p:blipFill>
        <p:spPr bwMode="auto">
          <a:xfrm>
            <a:off x="7493000" y="2603062"/>
            <a:ext cx="3251200" cy="381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B26DA8-BE95-D8F8-2E6A-D019234E013F}"/>
              </a:ext>
            </a:extLst>
          </p:cNvPr>
          <p:cNvCxnSpPr>
            <a:cxnSpLocks/>
          </p:cNvCxnSpPr>
          <p:nvPr/>
        </p:nvCxnSpPr>
        <p:spPr>
          <a:xfrm>
            <a:off x="4254500" y="4470400"/>
            <a:ext cx="2984500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2D9944-ECC8-F7DD-C2D5-54B4995E905E}"/>
              </a:ext>
            </a:extLst>
          </p:cNvPr>
          <p:cNvSpPr txBox="1"/>
          <p:nvPr/>
        </p:nvSpPr>
        <p:spPr>
          <a:xfrm>
            <a:off x="7747000" y="6388100"/>
            <a:ext cx="426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*Images taken from scikit-learn website.</a:t>
            </a:r>
          </a:p>
        </p:txBody>
      </p:sp>
    </p:spTree>
    <p:extLst>
      <p:ext uri="{BB962C8B-B14F-4D97-AF65-F5344CB8AC3E}">
        <p14:creationId xmlns:p14="http://schemas.microsoft.com/office/powerpoint/2010/main" val="451048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2D7F-940A-0D39-4394-65A59E79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2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0082B170-A237-8CFD-D90A-A6539EE25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0" r="90625" b="32812"/>
          <a:stretch/>
        </p:blipFill>
        <p:spPr bwMode="auto">
          <a:xfrm>
            <a:off x="444500" y="1790699"/>
            <a:ext cx="3124200" cy="35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34A20EC7-CD88-69DE-E063-3893E1037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6" t="34687" r="63541" b="32813"/>
          <a:stretch/>
        </p:blipFill>
        <p:spPr bwMode="auto">
          <a:xfrm>
            <a:off x="6578600" y="1717711"/>
            <a:ext cx="3048000" cy="364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37A12C-AB46-CB5E-FA06-E5FA158238EB}"/>
              </a:ext>
            </a:extLst>
          </p:cNvPr>
          <p:cNvCxnSpPr>
            <a:cxnSpLocks/>
          </p:cNvCxnSpPr>
          <p:nvPr/>
        </p:nvCxnSpPr>
        <p:spPr>
          <a:xfrm>
            <a:off x="3721100" y="3505200"/>
            <a:ext cx="2184400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9EB666-C4A4-5655-1107-BE2A13A38C5E}"/>
              </a:ext>
            </a:extLst>
          </p:cNvPr>
          <p:cNvSpPr txBox="1"/>
          <p:nvPr/>
        </p:nvSpPr>
        <p:spPr>
          <a:xfrm>
            <a:off x="7747000" y="6388100"/>
            <a:ext cx="426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*Images taken from scikit-learn website.</a:t>
            </a:r>
          </a:p>
        </p:txBody>
      </p:sp>
    </p:spTree>
    <p:extLst>
      <p:ext uri="{BB962C8B-B14F-4D97-AF65-F5344CB8AC3E}">
        <p14:creationId xmlns:p14="http://schemas.microsoft.com/office/powerpoint/2010/main" val="1221724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2D7F-940A-0D39-4394-65A59E79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2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4C637A30-755E-5174-500E-BBA319C4A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75" r="90625"/>
          <a:stretch/>
        </p:blipFill>
        <p:spPr bwMode="auto">
          <a:xfrm>
            <a:off x="304800" y="1855611"/>
            <a:ext cx="4064000" cy="478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814B0ED8-6D97-AE75-3BC3-077DEE1BC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6" t="66875" r="63541"/>
          <a:stretch/>
        </p:blipFill>
        <p:spPr bwMode="auto">
          <a:xfrm>
            <a:off x="7505700" y="1788510"/>
            <a:ext cx="3848100" cy="468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3C675F3-D8AC-D079-DA63-745B985F3487}"/>
              </a:ext>
            </a:extLst>
          </p:cNvPr>
          <p:cNvCxnSpPr>
            <a:cxnSpLocks/>
          </p:cNvCxnSpPr>
          <p:nvPr/>
        </p:nvCxnSpPr>
        <p:spPr>
          <a:xfrm>
            <a:off x="4800600" y="4013200"/>
            <a:ext cx="2184400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73D9F-B238-F746-5EBD-91A8972F7D4E}"/>
              </a:ext>
            </a:extLst>
          </p:cNvPr>
          <p:cNvSpPr txBox="1"/>
          <p:nvPr/>
        </p:nvSpPr>
        <p:spPr>
          <a:xfrm>
            <a:off x="7747000" y="6388100"/>
            <a:ext cx="426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*Images taken from scikit-learn website.</a:t>
            </a:r>
          </a:p>
        </p:txBody>
      </p:sp>
    </p:spTree>
    <p:extLst>
      <p:ext uri="{BB962C8B-B14F-4D97-AF65-F5344CB8AC3E}">
        <p14:creationId xmlns:p14="http://schemas.microsoft.com/office/powerpoint/2010/main" val="775294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2D7F-940A-0D39-4394-65A59E79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what?</a:t>
            </a:r>
          </a:p>
        </p:txBody>
      </p:sp>
      <p:pic>
        <p:nvPicPr>
          <p:cNvPr id="7" name="Picture 4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814B0ED8-6D97-AE75-3BC3-077DEE1BC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6" t="66875" r="63541"/>
          <a:stretch/>
        </p:blipFill>
        <p:spPr bwMode="auto">
          <a:xfrm>
            <a:off x="101600" y="1953610"/>
            <a:ext cx="3848100" cy="468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04161-01FE-EDE0-63A6-EF0FB8FC36A1}"/>
              </a:ext>
            </a:extLst>
          </p:cNvPr>
          <p:cNvSpPr txBox="1"/>
          <p:nvPr/>
        </p:nvSpPr>
        <p:spPr>
          <a:xfrm>
            <a:off x="558800" y="1549400"/>
            <a:ext cx="598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predict the class of any newly observed point!</a:t>
            </a:r>
          </a:p>
        </p:txBody>
      </p:sp>
      <p:pic>
        <p:nvPicPr>
          <p:cNvPr id="6" name="Picture 4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5EB505F2-6C6A-6DA5-0F78-25D725D3B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6" t="66875" r="63541"/>
          <a:stretch/>
        </p:blipFill>
        <p:spPr bwMode="auto">
          <a:xfrm>
            <a:off x="4216400" y="1940910"/>
            <a:ext cx="3848100" cy="468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A50DD107-C220-9343-3F9F-424892356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6" t="66875" r="63541"/>
          <a:stretch/>
        </p:blipFill>
        <p:spPr bwMode="auto">
          <a:xfrm>
            <a:off x="8343900" y="1915510"/>
            <a:ext cx="3848100" cy="468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5-Point Star 8">
            <a:extLst>
              <a:ext uri="{FF2B5EF4-FFF2-40B4-BE49-F238E27FC236}">
                <a16:creationId xmlns:a16="http://schemas.microsoft.com/office/drawing/2014/main" id="{27CE278A-7F30-9FCB-2A56-BBEBF5CE077E}"/>
              </a:ext>
            </a:extLst>
          </p:cNvPr>
          <p:cNvSpPr/>
          <p:nvPr/>
        </p:nvSpPr>
        <p:spPr>
          <a:xfrm>
            <a:off x="1257300" y="3708400"/>
            <a:ext cx="355600" cy="355600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15192379-A260-B2F4-E4ED-92FE39EC9BB2}"/>
              </a:ext>
            </a:extLst>
          </p:cNvPr>
          <p:cNvSpPr/>
          <p:nvPr/>
        </p:nvSpPr>
        <p:spPr>
          <a:xfrm>
            <a:off x="6629400" y="5753100"/>
            <a:ext cx="355600" cy="355600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8843B9DD-FB0B-ED9A-7459-1491C503C877}"/>
              </a:ext>
            </a:extLst>
          </p:cNvPr>
          <p:cNvSpPr/>
          <p:nvPr/>
        </p:nvSpPr>
        <p:spPr>
          <a:xfrm>
            <a:off x="10401300" y="2832100"/>
            <a:ext cx="355600" cy="355600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CF0AE-0507-CC8C-5708-9AED50DBC831}"/>
              </a:ext>
            </a:extLst>
          </p:cNvPr>
          <p:cNvSpPr txBox="1"/>
          <p:nvPr/>
        </p:nvSpPr>
        <p:spPr>
          <a:xfrm>
            <a:off x="7747000" y="6388100"/>
            <a:ext cx="426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*Images taken from scikit-learn website.</a:t>
            </a:r>
          </a:p>
        </p:txBody>
      </p:sp>
    </p:spTree>
    <p:extLst>
      <p:ext uri="{BB962C8B-B14F-4D97-AF65-F5344CB8AC3E}">
        <p14:creationId xmlns:p14="http://schemas.microsoft.com/office/powerpoint/2010/main" val="28769063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FD2A4-CB57-1518-D7DC-B70E142FD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D3CD876E-3FC4-B08B-D870-AED3032EAD6D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D7716B7-B837-EAF4-8605-9330F612B2A4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DA85F70-BEED-0C22-7996-2295840703E9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2A2A3D11-B27B-E16C-9142-EB294379AE0E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2057B8-28F1-8716-9641-F12C6078D69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Cross-Validation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156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35CA-FAA8-D89B-DB3E-792CBBD7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15133-04A6-0A7C-DAAC-3CE9C8662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Cross-validation takes us back to our generalization concept.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may want to assess how well our model generalizes without touching the test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we further subdivide the </a:t>
            </a:r>
            <a:r>
              <a:rPr lang="en-US" i="1" dirty="0"/>
              <a:t>training data</a:t>
            </a:r>
            <a:r>
              <a:rPr lang="en-US" dirty="0"/>
              <a:t> into mini validation sets. We then tune hyperparameters and other aspects of the model by averaging over the validation partitions.</a:t>
            </a:r>
          </a:p>
        </p:txBody>
      </p:sp>
    </p:spTree>
    <p:extLst>
      <p:ext uri="{BB962C8B-B14F-4D97-AF65-F5344CB8AC3E}">
        <p14:creationId xmlns:p14="http://schemas.microsoft.com/office/powerpoint/2010/main" val="4095898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BAD92-3800-0F25-C733-05CA32FE0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52CA-2690-F685-B4B0-D1170E9D2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672FC-4E00-C8E6-E089-53E3EEB3F72F}"/>
              </a:ext>
            </a:extLst>
          </p:cNvPr>
          <p:cNvSpPr txBox="1"/>
          <p:nvPr/>
        </p:nvSpPr>
        <p:spPr>
          <a:xfrm>
            <a:off x="7747000" y="6388100"/>
            <a:ext cx="426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*Images taken from scikit-learn website.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758FF2-5361-B224-F9BB-C685D706583D}"/>
              </a:ext>
            </a:extLst>
          </p:cNvPr>
          <p:cNvGrpSpPr/>
          <p:nvPr/>
        </p:nvGrpSpPr>
        <p:grpSpPr>
          <a:xfrm>
            <a:off x="1049004" y="1368687"/>
            <a:ext cx="6882645" cy="4744437"/>
            <a:chOff x="2744240" y="1389235"/>
            <a:chExt cx="6882645" cy="474443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5346DE3-C1B6-7B07-23DB-73BE3E55E198}"/>
                </a:ext>
              </a:extLst>
            </p:cNvPr>
            <p:cNvGrpSpPr/>
            <p:nvPr/>
          </p:nvGrpSpPr>
          <p:grpSpPr>
            <a:xfrm>
              <a:off x="2744240" y="1389235"/>
              <a:ext cx="6882645" cy="4672518"/>
              <a:chOff x="2744240" y="1389235"/>
              <a:chExt cx="6882645" cy="4672518"/>
            </a:xfrm>
          </p:grpSpPr>
          <p:pic>
            <p:nvPicPr>
              <p:cNvPr id="1026" name="Picture 2" descr="A depiction of a 5 fold cross validation on a training set, while holding out a test set.">
                <a:extLst>
                  <a:ext uri="{FF2B5EF4-FFF2-40B4-BE49-F238E27FC236}">
                    <a16:creationId xmlns:a16="http://schemas.microsoft.com/office/drawing/2014/main" id="{ED53ECD6-BE00-18B8-60AA-9E83394774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4240" y="1389235"/>
                <a:ext cx="6703521" cy="4643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8538EF1-4CAD-DF9D-33D8-99301F905BAA}"/>
                  </a:ext>
                </a:extLst>
              </p:cNvPr>
              <p:cNvSpPr/>
              <p:nvPr/>
            </p:nvSpPr>
            <p:spPr>
              <a:xfrm>
                <a:off x="7500135" y="2845942"/>
                <a:ext cx="2126750" cy="3215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C7E134-99B7-0636-E3C9-EC523606496C}"/>
                </a:ext>
              </a:extLst>
            </p:cNvPr>
            <p:cNvSpPr/>
            <p:nvPr/>
          </p:nvSpPr>
          <p:spPr>
            <a:xfrm>
              <a:off x="5928189" y="5496674"/>
              <a:ext cx="2167847" cy="636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6B0CF07-FA56-A12A-63B7-AD642A41916A}"/>
              </a:ext>
            </a:extLst>
          </p:cNvPr>
          <p:cNvSpPr txBox="1"/>
          <p:nvPr/>
        </p:nvSpPr>
        <p:spPr>
          <a:xfrm>
            <a:off x="5940175" y="3349376"/>
            <a:ext cx="235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C1797-0C42-13C2-A0E7-112EB6F8854D}"/>
              </a:ext>
            </a:extLst>
          </p:cNvPr>
          <p:cNvSpPr txBox="1"/>
          <p:nvPr/>
        </p:nvSpPr>
        <p:spPr>
          <a:xfrm>
            <a:off x="5940175" y="3792449"/>
            <a:ext cx="235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9242F-8115-4331-398D-BDFB532C6A53}"/>
              </a:ext>
            </a:extLst>
          </p:cNvPr>
          <p:cNvSpPr txBox="1"/>
          <p:nvPr/>
        </p:nvSpPr>
        <p:spPr>
          <a:xfrm>
            <a:off x="5940175" y="4235522"/>
            <a:ext cx="235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4A158-364F-85AE-AF93-BAB19D727EDF}"/>
              </a:ext>
            </a:extLst>
          </p:cNvPr>
          <p:cNvSpPr txBox="1"/>
          <p:nvPr/>
        </p:nvSpPr>
        <p:spPr>
          <a:xfrm>
            <a:off x="5940175" y="4678595"/>
            <a:ext cx="235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55E70-E847-5DC8-28CE-0302603715E4}"/>
              </a:ext>
            </a:extLst>
          </p:cNvPr>
          <p:cNvSpPr txBox="1"/>
          <p:nvPr/>
        </p:nvSpPr>
        <p:spPr>
          <a:xfrm>
            <a:off x="5940175" y="5121669"/>
            <a:ext cx="235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5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4D167D3-27F6-8064-631D-F9092899A521}"/>
              </a:ext>
            </a:extLst>
          </p:cNvPr>
          <p:cNvSpPr/>
          <p:nvPr/>
        </p:nvSpPr>
        <p:spPr>
          <a:xfrm>
            <a:off x="7756989" y="3318553"/>
            <a:ext cx="698642" cy="2239766"/>
          </a:xfrm>
          <a:prstGeom prst="rightBrace">
            <a:avLst>
              <a:gd name="adj1" fmla="val 3774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4C48A-27DC-6E3F-AB31-2C756804443A}"/>
              </a:ext>
            </a:extLst>
          </p:cNvPr>
          <p:cNvSpPr txBox="1"/>
          <p:nvPr/>
        </p:nvSpPr>
        <p:spPr>
          <a:xfrm>
            <a:off x="8722758" y="4220967"/>
            <a:ext cx="3133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generalization performance of a given model and a given set of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1777649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FCB31-387C-DED7-C947-8CC30F79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pic>
        <p:nvPicPr>
          <p:cNvPr id="1026" name="Picture 2" descr="A depiction of a 5 fold cross validation on a training set, while holding out a test set.">
            <a:extLst>
              <a:ext uri="{FF2B5EF4-FFF2-40B4-BE49-F238E27FC236}">
                <a16:creationId xmlns:a16="http://schemas.microsoft.com/office/drawing/2014/main" id="{9DE9FE50-2019-71F1-C06E-504EE2692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40" y="1389235"/>
            <a:ext cx="6703521" cy="464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515872-9080-C914-2157-106178D687F3}"/>
              </a:ext>
            </a:extLst>
          </p:cNvPr>
          <p:cNvSpPr txBox="1"/>
          <p:nvPr/>
        </p:nvSpPr>
        <p:spPr>
          <a:xfrm>
            <a:off x="7747000" y="6388100"/>
            <a:ext cx="426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*Images taken from scikit-learn website.</a:t>
            </a:r>
          </a:p>
        </p:txBody>
      </p:sp>
    </p:spTree>
    <p:extLst>
      <p:ext uri="{BB962C8B-B14F-4D97-AF65-F5344CB8AC3E}">
        <p14:creationId xmlns:p14="http://schemas.microsoft.com/office/powerpoint/2010/main" val="2431104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EC59C-5E81-E8BF-261B-50F1546B4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6E47-68D9-C923-8BF0-80840E28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project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67115-1C80-D9D0-E885-D3969CF23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Aptos"/>
                <a:cs typeface="Cordia New"/>
              </a:rPr>
              <a:t>We also provide longer-term support in your project!</a:t>
            </a:r>
          </a:p>
          <a:p>
            <a:pPr algn="just"/>
            <a:r>
              <a:rPr lang="en-US" sz="2400" dirty="0">
                <a:latin typeface="Aptos"/>
                <a:cs typeface="Cordia New"/>
              </a:rPr>
              <a:t>Exploration</a:t>
            </a:r>
          </a:p>
          <a:p>
            <a:pPr algn="just"/>
            <a:r>
              <a:rPr lang="en-US" sz="2400" dirty="0">
                <a:latin typeface="Aptos"/>
                <a:cs typeface="Cordia New"/>
              </a:rPr>
              <a:t>Modeling</a:t>
            </a:r>
          </a:p>
          <a:p>
            <a:pPr algn="just"/>
            <a:r>
              <a:rPr lang="en-US" sz="2400" dirty="0">
                <a:latin typeface="Aptos"/>
                <a:cs typeface="Cordia New"/>
              </a:rPr>
              <a:t>Data collection, analysis, visualization, etc.</a:t>
            </a:r>
          </a:p>
          <a:p>
            <a:pPr marL="0" indent="0" algn="just">
              <a:buNone/>
            </a:pPr>
            <a:endParaRPr lang="en-US" dirty="0">
              <a:latin typeface="Aptos"/>
              <a:cs typeface="Cordia New"/>
            </a:endParaRPr>
          </a:p>
          <a:p>
            <a:pPr marL="0" indent="0" algn="just">
              <a:buNone/>
            </a:pPr>
            <a:r>
              <a:rPr lang="en-US" sz="2000" dirty="0">
                <a:latin typeface="Aptos"/>
                <a:cs typeface="Cordia New"/>
              </a:rPr>
              <a:t>(Available for faculty or researchers with strong faculty support/involvement)</a:t>
            </a:r>
          </a:p>
          <a:p>
            <a:pPr marL="0" indent="0" algn="just">
              <a:buNone/>
            </a:pPr>
            <a:endParaRPr lang="en-US" dirty="0">
              <a:latin typeface="Aptos"/>
              <a:cs typeface="Cordia New"/>
            </a:endParaRPr>
          </a:p>
          <a:p>
            <a:pPr marL="0" indent="0" algn="just">
              <a:buNone/>
            </a:pPr>
            <a:endParaRPr lang="en-US" dirty="0">
              <a:latin typeface="Aptos"/>
              <a:cs typeface="Cordia New"/>
            </a:endParaRPr>
          </a:p>
          <a:p>
            <a:pPr marL="0" indent="0" algn="just">
              <a:buNone/>
            </a:pPr>
            <a:r>
              <a:rPr lang="en-US" sz="2400" dirty="0">
                <a:latin typeface="Aptos"/>
                <a:cs typeface="Cordia New"/>
              </a:rPr>
              <a:t>Find more information at </a:t>
            </a:r>
            <a:r>
              <a:rPr lang="en-US" sz="2400" dirty="0">
                <a:latin typeface="Aptos"/>
                <a:cs typeface="Cordia New"/>
                <a:hlinkClick r:id="rId2"/>
              </a:rPr>
              <a:t>bit.ly/collaborative_project_support</a:t>
            </a:r>
            <a:endParaRPr lang="en-US" sz="2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6057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B8309-1198-6E01-4BD2-D705F0007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D084F4EB-3B64-0AB7-A50F-3EE067736F38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4BF1696-3418-1E43-17D4-A86F497E51D0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1B19DB92-F006-4B65-32D2-1796E7220F04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0BFF1E8-084B-D020-71D7-3D765E22EF47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AF98D-EC99-14A9-9C37-2967949DF2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284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91375-6A49-AC4F-DE89-AB0CA613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8D26A-DFE9-4F3F-EF93-E742ABB79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Assign to each data point a category, or </a:t>
            </a:r>
            <a:r>
              <a:rPr lang="en-US" i="1" dirty="0"/>
              <a:t>cluster,</a:t>
            </a:r>
            <a:r>
              <a:rPr lang="en-US" dirty="0"/>
              <a:t> without knowing in advance what these clusters are.</a:t>
            </a:r>
          </a:p>
          <a:p>
            <a:pPr marL="0" indent="0">
              <a:buNone/>
            </a:pPr>
            <a:r>
              <a:rPr lang="en-US" dirty="0"/>
              <a:t>Contrary to classification or regression, we have no access to ground truth!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Unsupervised Learning Assumption</a:t>
            </a:r>
            <a:endParaRPr lang="en-US" dirty="0"/>
          </a:p>
          <a:p>
            <a:r>
              <a:rPr lang="en-US" dirty="0"/>
              <a:t>Anything that can be learned from the data is present in the structure of the data itself.</a:t>
            </a:r>
          </a:p>
          <a:p>
            <a:pPr marL="0" indent="0" algn="l">
              <a:buNone/>
            </a:pPr>
            <a:br>
              <a:rPr lang="en-US" dirty="0"/>
            </a:br>
            <a:r>
              <a:rPr lang="en-US" b="1" dirty="0"/>
              <a:t>Clustering Assumption</a:t>
            </a:r>
            <a:endParaRPr lang="en-US" dirty="0"/>
          </a:p>
          <a:p>
            <a:r>
              <a:rPr lang="en-US" dirty="0"/>
              <a:t>Different clusters are assumed to be distinguishable from each other purely from the data.</a:t>
            </a:r>
          </a:p>
        </p:txBody>
      </p:sp>
    </p:spTree>
    <p:extLst>
      <p:ext uri="{BB962C8B-B14F-4D97-AF65-F5344CB8AC3E}">
        <p14:creationId xmlns:p14="http://schemas.microsoft.com/office/powerpoint/2010/main" val="26802774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4720D-A2FB-E38C-7451-C7FE1C0A9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DocLifting">
            <a:extLst>
              <a:ext uri="{FF2B5EF4-FFF2-40B4-BE49-F238E27FC236}">
                <a16:creationId xmlns:a16="http://schemas.microsoft.com/office/drawing/2014/main" id="{0DDA38FE-8A10-BEFB-7906-3D5C4B5718B8}"/>
              </a:ext>
            </a:extLst>
          </p:cNvPr>
          <p:cNvSpPr/>
          <p:nvPr/>
        </p:nvSpPr>
        <p:spPr>
          <a:xfrm>
            <a:off x="4690251" y="3625010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0AA73B-9618-C46B-AB14-4E9D72749841}"/>
              </a:ext>
            </a:extLst>
          </p:cNvPr>
          <p:cNvCxnSpPr>
            <a:cxnSpLocks/>
          </p:cNvCxnSpPr>
          <p:nvPr/>
        </p:nvCxnSpPr>
        <p:spPr>
          <a:xfrm>
            <a:off x="4734157" y="3751285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7B65A-161E-2EAD-F8F9-71D3ABBBD8DB}"/>
              </a:ext>
            </a:extLst>
          </p:cNvPr>
          <p:cNvCxnSpPr>
            <a:cxnSpLocks/>
          </p:cNvCxnSpPr>
          <p:nvPr/>
        </p:nvCxnSpPr>
        <p:spPr>
          <a:xfrm>
            <a:off x="4734157" y="385390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287D41-29D6-5C2E-5775-FF155CAB781A}"/>
              </a:ext>
            </a:extLst>
          </p:cNvPr>
          <p:cNvCxnSpPr>
            <a:cxnSpLocks/>
          </p:cNvCxnSpPr>
          <p:nvPr/>
        </p:nvCxnSpPr>
        <p:spPr>
          <a:xfrm>
            <a:off x="4734157" y="380259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629B87-FEB5-6DDE-2DBC-AE133F551DF5}"/>
              </a:ext>
            </a:extLst>
          </p:cNvPr>
          <p:cNvCxnSpPr>
            <a:cxnSpLocks/>
          </p:cNvCxnSpPr>
          <p:nvPr/>
        </p:nvCxnSpPr>
        <p:spPr>
          <a:xfrm>
            <a:off x="4734157" y="3905209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AD006A-1F15-1CDD-94FD-C8A922445C3F}"/>
              </a:ext>
            </a:extLst>
          </p:cNvPr>
          <p:cNvCxnSpPr>
            <a:cxnSpLocks/>
          </p:cNvCxnSpPr>
          <p:nvPr/>
        </p:nvCxnSpPr>
        <p:spPr>
          <a:xfrm>
            <a:off x="4734157" y="395651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830DB9-8E07-5B4B-94A0-7DF4C9957449}"/>
              </a:ext>
            </a:extLst>
          </p:cNvPr>
          <p:cNvCxnSpPr>
            <a:cxnSpLocks/>
          </p:cNvCxnSpPr>
          <p:nvPr/>
        </p:nvCxnSpPr>
        <p:spPr>
          <a:xfrm>
            <a:off x="4734157" y="400782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Body builder outline">
            <a:extLst>
              <a:ext uri="{FF2B5EF4-FFF2-40B4-BE49-F238E27FC236}">
                <a16:creationId xmlns:a16="http://schemas.microsoft.com/office/drawing/2014/main" id="{EECDD4D7-544B-141C-8621-F79A4D84F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236" y="3660751"/>
            <a:ext cx="145868" cy="145869"/>
          </a:xfrm>
          <a:prstGeom prst="rect">
            <a:avLst/>
          </a:prstGeom>
        </p:spPr>
      </p:pic>
      <p:sp>
        <p:nvSpPr>
          <p:cNvPr id="21" name="!!DocFutbol">
            <a:extLst>
              <a:ext uri="{FF2B5EF4-FFF2-40B4-BE49-F238E27FC236}">
                <a16:creationId xmlns:a16="http://schemas.microsoft.com/office/drawing/2014/main" id="{9F4EC6E4-2D7A-DFF3-EEF5-D8E8889CC26E}"/>
              </a:ext>
            </a:extLst>
          </p:cNvPr>
          <p:cNvSpPr/>
          <p:nvPr/>
        </p:nvSpPr>
        <p:spPr>
          <a:xfrm>
            <a:off x="3917211" y="393649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60ADB0-EC44-90A5-4C92-F4925FD39E97}"/>
              </a:ext>
            </a:extLst>
          </p:cNvPr>
          <p:cNvCxnSpPr>
            <a:cxnSpLocks/>
          </p:cNvCxnSpPr>
          <p:nvPr/>
        </p:nvCxnSpPr>
        <p:spPr>
          <a:xfrm>
            <a:off x="3961117" y="406277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44F40F-E7BE-E635-4B2B-1E5C47EAF6A3}"/>
              </a:ext>
            </a:extLst>
          </p:cNvPr>
          <p:cNvCxnSpPr>
            <a:cxnSpLocks/>
          </p:cNvCxnSpPr>
          <p:nvPr/>
        </p:nvCxnSpPr>
        <p:spPr>
          <a:xfrm>
            <a:off x="3961117" y="416539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8016B1-8848-B68D-A0DC-240BB5872275}"/>
              </a:ext>
            </a:extLst>
          </p:cNvPr>
          <p:cNvCxnSpPr>
            <a:cxnSpLocks/>
          </p:cNvCxnSpPr>
          <p:nvPr/>
        </p:nvCxnSpPr>
        <p:spPr>
          <a:xfrm>
            <a:off x="3961117" y="411408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BBA8BD-A227-6FB2-77D6-747B2B2025C9}"/>
              </a:ext>
            </a:extLst>
          </p:cNvPr>
          <p:cNvCxnSpPr>
            <a:cxnSpLocks/>
          </p:cNvCxnSpPr>
          <p:nvPr/>
        </p:nvCxnSpPr>
        <p:spPr>
          <a:xfrm>
            <a:off x="3961117" y="421669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B79EE7-AD17-E4CD-CDAD-A99CB26E3DC4}"/>
              </a:ext>
            </a:extLst>
          </p:cNvPr>
          <p:cNvCxnSpPr>
            <a:cxnSpLocks/>
          </p:cNvCxnSpPr>
          <p:nvPr/>
        </p:nvCxnSpPr>
        <p:spPr>
          <a:xfrm>
            <a:off x="3961117" y="426800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3347BA-2395-AEB9-9EBD-555EA159D97B}"/>
              </a:ext>
            </a:extLst>
          </p:cNvPr>
          <p:cNvCxnSpPr>
            <a:cxnSpLocks/>
          </p:cNvCxnSpPr>
          <p:nvPr/>
        </p:nvCxnSpPr>
        <p:spPr>
          <a:xfrm>
            <a:off x="3961117" y="431931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Soccer ball outline">
            <a:extLst>
              <a:ext uri="{FF2B5EF4-FFF2-40B4-BE49-F238E27FC236}">
                <a16:creationId xmlns:a16="http://schemas.microsoft.com/office/drawing/2014/main" id="{BC2DCE66-A8D9-E1F1-5FD4-9F5C33930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7188" y="3963169"/>
            <a:ext cx="145868" cy="145869"/>
          </a:xfrm>
          <a:prstGeom prst="rect">
            <a:avLst/>
          </a:prstGeom>
        </p:spPr>
      </p:pic>
      <p:sp>
        <p:nvSpPr>
          <p:cNvPr id="33" name="!!DocClimbing">
            <a:extLst>
              <a:ext uri="{FF2B5EF4-FFF2-40B4-BE49-F238E27FC236}">
                <a16:creationId xmlns:a16="http://schemas.microsoft.com/office/drawing/2014/main" id="{3111A20D-4F4A-F071-D3A3-C9AAABFB6545}"/>
              </a:ext>
            </a:extLst>
          </p:cNvPr>
          <p:cNvSpPr/>
          <p:nvPr/>
        </p:nvSpPr>
        <p:spPr>
          <a:xfrm>
            <a:off x="4672270" y="419423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69D8366-6A18-BD8B-3E99-B4D9BDC9F141}"/>
              </a:ext>
            </a:extLst>
          </p:cNvPr>
          <p:cNvCxnSpPr>
            <a:cxnSpLocks/>
          </p:cNvCxnSpPr>
          <p:nvPr/>
        </p:nvCxnSpPr>
        <p:spPr>
          <a:xfrm>
            <a:off x="4716176" y="432051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6FB8FC-5E6E-9F35-AF5F-C80410D9E5EF}"/>
              </a:ext>
            </a:extLst>
          </p:cNvPr>
          <p:cNvCxnSpPr>
            <a:cxnSpLocks/>
          </p:cNvCxnSpPr>
          <p:nvPr/>
        </p:nvCxnSpPr>
        <p:spPr>
          <a:xfrm>
            <a:off x="4716176" y="442313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1EB382B-C282-D16A-BD20-E43DCE2B6592}"/>
              </a:ext>
            </a:extLst>
          </p:cNvPr>
          <p:cNvCxnSpPr>
            <a:cxnSpLocks/>
          </p:cNvCxnSpPr>
          <p:nvPr/>
        </p:nvCxnSpPr>
        <p:spPr>
          <a:xfrm>
            <a:off x="4716176" y="437182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D0529ED-1674-E76D-4AC0-77EC5AF66E07}"/>
              </a:ext>
            </a:extLst>
          </p:cNvPr>
          <p:cNvCxnSpPr>
            <a:cxnSpLocks/>
          </p:cNvCxnSpPr>
          <p:nvPr/>
        </p:nvCxnSpPr>
        <p:spPr>
          <a:xfrm>
            <a:off x="4716176" y="447443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0B94EA-6416-F243-ED6F-2E2B6D651404}"/>
              </a:ext>
            </a:extLst>
          </p:cNvPr>
          <p:cNvCxnSpPr>
            <a:cxnSpLocks/>
          </p:cNvCxnSpPr>
          <p:nvPr/>
        </p:nvCxnSpPr>
        <p:spPr>
          <a:xfrm>
            <a:off x="4716176" y="452574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89C307D-05FE-1CB3-2605-899FF1DA36E3}"/>
              </a:ext>
            </a:extLst>
          </p:cNvPr>
          <p:cNvCxnSpPr>
            <a:cxnSpLocks/>
          </p:cNvCxnSpPr>
          <p:nvPr/>
        </p:nvCxnSpPr>
        <p:spPr>
          <a:xfrm>
            <a:off x="4716176" y="457705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Climbing outline">
            <a:extLst>
              <a:ext uri="{FF2B5EF4-FFF2-40B4-BE49-F238E27FC236}">
                <a16:creationId xmlns:a16="http://schemas.microsoft.com/office/drawing/2014/main" id="{641B03BE-5453-8688-9D91-8B810FEFD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8618" y="4232520"/>
            <a:ext cx="145868" cy="145869"/>
          </a:xfrm>
          <a:prstGeom prst="rect">
            <a:avLst/>
          </a:prstGeom>
        </p:spPr>
      </p:pic>
      <p:sp>
        <p:nvSpPr>
          <p:cNvPr id="44" name="!!DocRibbons">
            <a:extLst>
              <a:ext uri="{FF2B5EF4-FFF2-40B4-BE49-F238E27FC236}">
                <a16:creationId xmlns:a16="http://schemas.microsoft.com/office/drawing/2014/main" id="{CA4DBAFE-54DB-3D14-2A07-DD7E4084EA14}"/>
              </a:ext>
            </a:extLst>
          </p:cNvPr>
          <p:cNvSpPr/>
          <p:nvPr/>
        </p:nvSpPr>
        <p:spPr>
          <a:xfrm>
            <a:off x="4132997" y="4677713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2AFBA93-832B-E482-A91D-4FA6CF8EA2B3}"/>
              </a:ext>
            </a:extLst>
          </p:cNvPr>
          <p:cNvCxnSpPr>
            <a:cxnSpLocks/>
          </p:cNvCxnSpPr>
          <p:nvPr/>
        </p:nvCxnSpPr>
        <p:spPr>
          <a:xfrm>
            <a:off x="4176903" y="4803988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3F021E5-0C58-61E9-B776-64DDD6223C19}"/>
              </a:ext>
            </a:extLst>
          </p:cNvPr>
          <p:cNvCxnSpPr>
            <a:cxnSpLocks/>
          </p:cNvCxnSpPr>
          <p:nvPr/>
        </p:nvCxnSpPr>
        <p:spPr>
          <a:xfrm>
            <a:off x="4176903" y="490660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59814A-A309-FF41-A0C3-C0B36D49A644}"/>
              </a:ext>
            </a:extLst>
          </p:cNvPr>
          <p:cNvCxnSpPr>
            <a:cxnSpLocks/>
          </p:cNvCxnSpPr>
          <p:nvPr/>
        </p:nvCxnSpPr>
        <p:spPr>
          <a:xfrm>
            <a:off x="4176903" y="4855296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3DA6B5F-6B67-EED7-962D-DC0CDD4116D9}"/>
              </a:ext>
            </a:extLst>
          </p:cNvPr>
          <p:cNvCxnSpPr>
            <a:cxnSpLocks/>
          </p:cNvCxnSpPr>
          <p:nvPr/>
        </p:nvCxnSpPr>
        <p:spPr>
          <a:xfrm>
            <a:off x="4176903" y="4957912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BBA94C-AE7C-FEFA-34AA-D72CA6A728FB}"/>
              </a:ext>
            </a:extLst>
          </p:cNvPr>
          <p:cNvCxnSpPr>
            <a:cxnSpLocks/>
          </p:cNvCxnSpPr>
          <p:nvPr/>
        </p:nvCxnSpPr>
        <p:spPr>
          <a:xfrm>
            <a:off x="4176903" y="5009220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D25389E-F0BB-CB46-14AF-56EA406A64FA}"/>
              </a:ext>
            </a:extLst>
          </p:cNvPr>
          <p:cNvCxnSpPr>
            <a:cxnSpLocks/>
          </p:cNvCxnSpPr>
          <p:nvPr/>
        </p:nvCxnSpPr>
        <p:spPr>
          <a:xfrm>
            <a:off x="4176903" y="506052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Gymnast: Floor routine outline">
            <a:extLst>
              <a:ext uri="{FF2B5EF4-FFF2-40B4-BE49-F238E27FC236}">
                <a16:creationId xmlns:a16="http://schemas.microsoft.com/office/drawing/2014/main" id="{7DF786EB-15F4-8B8A-3318-558CF197E2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523" y="4712003"/>
            <a:ext cx="163648" cy="163649"/>
          </a:xfrm>
          <a:prstGeom prst="rect">
            <a:avLst/>
          </a:prstGeom>
        </p:spPr>
      </p:pic>
      <p:sp>
        <p:nvSpPr>
          <p:cNvPr id="56" name="!!DocTheater">
            <a:extLst>
              <a:ext uri="{FF2B5EF4-FFF2-40B4-BE49-F238E27FC236}">
                <a16:creationId xmlns:a16="http://schemas.microsoft.com/office/drawing/2014/main" id="{BD938123-F869-B8BB-6723-D46ACF9EA1EE}"/>
              </a:ext>
            </a:extLst>
          </p:cNvPr>
          <p:cNvSpPr/>
          <p:nvPr/>
        </p:nvSpPr>
        <p:spPr>
          <a:xfrm>
            <a:off x="6287137" y="4459877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CF45AB2-AE9D-A4D0-4BB3-376D8FCB53C2}"/>
              </a:ext>
            </a:extLst>
          </p:cNvPr>
          <p:cNvCxnSpPr>
            <a:cxnSpLocks/>
          </p:cNvCxnSpPr>
          <p:nvPr/>
        </p:nvCxnSpPr>
        <p:spPr>
          <a:xfrm>
            <a:off x="6331043" y="458615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2C85617-5E7B-9FD7-4316-4EB3C5948145}"/>
              </a:ext>
            </a:extLst>
          </p:cNvPr>
          <p:cNvCxnSpPr>
            <a:cxnSpLocks/>
          </p:cNvCxnSpPr>
          <p:nvPr/>
        </p:nvCxnSpPr>
        <p:spPr>
          <a:xfrm>
            <a:off x="6331043" y="4688768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C4DE91C-6E6E-9915-A02D-3FCC0F947494}"/>
              </a:ext>
            </a:extLst>
          </p:cNvPr>
          <p:cNvCxnSpPr>
            <a:cxnSpLocks/>
          </p:cNvCxnSpPr>
          <p:nvPr/>
        </p:nvCxnSpPr>
        <p:spPr>
          <a:xfrm>
            <a:off x="6331043" y="463746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47B084A-968E-D81B-08AF-6037B7990969}"/>
              </a:ext>
            </a:extLst>
          </p:cNvPr>
          <p:cNvCxnSpPr>
            <a:cxnSpLocks/>
          </p:cNvCxnSpPr>
          <p:nvPr/>
        </p:nvCxnSpPr>
        <p:spPr>
          <a:xfrm>
            <a:off x="6331043" y="474007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3CFD39-75A9-C2D1-C702-3CEFA4D0B177}"/>
              </a:ext>
            </a:extLst>
          </p:cNvPr>
          <p:cNvCxnSpPr>
            <a:cxnSpLocks/>
          </p:cNvCxnSpPr>
          <p:nvPr/>
        </p:nvCxnSpPr>
        <p:spPr>
          <a:xfrm>
            <a:off x="6331043" y="479138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8C7F417-5D08-C9C2-BE6D-78DB3F415C70}"/>
              </a:ext>
            </a:extLst>
          </p:cNvPr>
          <p:cNvCxnSpPr>
            <a:cxnSpLocks/>
          </p:cNvCxnSpPr>
          <p:nvPr/>
        </p:nvCxnSpPr>
        <p:spPr>
          <a:xfrm>
            <a:off x="6331043" y="4842692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Graphic 54" descr="Drama outline">
            <a:extLst>
              <a:ext uri="{FF2B5EF4-FFF2-40B4-BE49-F238E27FC236}">
                <a16:creationId xmlns:a16="http://schemas.microsoft.com/office/drawing/2014/main" id="{C97A1A72-AE02-F12C-0CCC-A08B7782FE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7148" y="4509739"/>
            <a:ext cx="143883" cy="143883"/>
          </a:xfrm>
          <a:prstGeom prst="rect">
            <a:avLst/>
          </a:prstGeom>
        </p:spPr>
      </p:pic>
      <p:sp>
        <p:nvSpPr>
          <p:cNvPr id="67" name="!!DocMaracas">
            <a:extLst>
              <a:ext uri="{FF2B5EF4-FFF2-40B4-BE49-F238E27FC236}">
                <a16:creationId xmlns:a16="http://schemas.microsoft.com/office/drawing/2014/main" id="{4F930C2A-8C2B-CAC8-70BA-2017F84C5B7A}"/>
              </a:ext>
            </a:extLst>
          </p:cNvPr>
          <p:cNvSpPr/>
          <p:nvPr/>
        </p:nvSpPr>
        <p:spPr>
          <a:xfrm>
            <a:off x="6797085" y="4542814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137C1B8-83B8-39C0-03D3-4F16C6D0BF50}"/>
              </a:ext>
            </a:extLst>
          </p:cNvPr>
          <p:cNvCxnSpPr>
            <a:cxnSpLocks/>
          </p:cNvCxnSpPr>
          <p:nvPr/>
        </p:nvCxnSpPr>
        <p:spPr>
          <a:xfrm>
            <a:off x="6840991" y="466908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1BF2532-7502-6239-5E86-63BDED0F8893}"/>
              </a:ext>
            </a:extLst>
          </p:cNvPr>
          <p:cNvCxnSpPr>
            <a:cxnSpLocks/>
          </p:cNvCxnSpPr>
          <p:nvPr/>
        </p:nvCxnSpPr>
        <p:spPr>
          <a:xfrm>
            <a:off x="6840991" y="4771705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A09EC2A-C589-2803-36A1-0A8B08219AF3}"/>
              </a:ext>
            </a:extLst>
          </p:cNvPr>
          <p:cNvCxnSpPr>
            <a:cxnSpLocks/>
          </p:cNvCxnSpPr>
          <p:nvPr/>
        </p:nvCxnSpPr>
        <p:spPr>
          <a:xfrm>
            <a:off x="6840991" y="4720397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F7F5A2A-FACA-7D3F-8DC2-74DFA3DDAF5A}"/>
              </a:ext>
            </a:extLst>
          </p:cNvPr>
          <p:cNvCxnSpPr>
            <a:cxnSpLocks/>
          </p:cNvCxnSpPr>
          <p:nvPr/>
        </p:nvCxnSpPr>
        <p:spPr>
          <a:xfrm>
            <a:off x="6840991" y="482301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574A5AE-F012-1F75-16EB-283AA28288F4}"/>
              </a:ext>
            </a:extLst>
          </p:cNvPr>
          <p:cNvCxnSpPr>
            <a:cxnSpLocks/>
          </p:cNvCxnSpPr>
          <p:nvPr/>
        </p:nvCxnSpPr>
        <p:spPr>
          <a:xfrm>
            <a:off x="6840991" y="4874321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A45197C-5B79-39EF-627E-5C1EF0E8012A}"/>
              </a:ext>
            </a:extLst>
          </p:cNvPr>
          <p:cNvCxnSpPr>
            <a:cxnSpLocks/>
          </p:cNvCxnSpPr>
          <p:nvPr/>
        </p:nvCxnSpPr>
        <p:spPr>
          <a:xfrm>
            <a:off x="6840991" y="4925629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Maracas outline">
            <a:extLst>
              <a:ext uri="{FF2B5EF4-FFF2-40B4-BE49-F238E27FC236}">
                <a16:creationId xmlns:a16="http://schemas.microsoft.com/office/drawing/2014/main" id="{2808D685-ECE7-C015-D97E-4464A9BA48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50393" y="4576514"/>
            <a:ext cx="182015" cy="182015"/>
          </a:xfrm>
          <a:prstGeom prst="rect">
            <a:avLst/>
          </a:prstGeom>
        </p:spPr>
      </p:pic>
      <p:sp>
        <p:nvSpPr>
          <p:cNvPr id="78" name="!!DocDjembe">
            <a:extLst>
              <a:ext uri="{FF2B5EF4-FFF2-40B4-BE49-F238E27FC236}">
                <a16:creationId xmlns:a16="http://schemas.microsoft.com/office/drawing/2014/main" id="{76257F7C-7BC4-FB72-F216-5BBFE4045B65}"/>
              </a:ext>
            </a:extLst>
          </p:cNvPr>
          <p:cNvSpPr/>
          <p:nvPr/>
        </p:nvSpPr>
        <p:spPr>
          <a:xfrm>
            <a:off x="7194378" y="510551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B696536-8664-F179-9E47-5DBB15A7E456}"/>
              </a:ext>
            </a:extLst>
          </p:cNvPr>
          <p:cNvCxnSpPr>
            <a:cxnSpLocks/>
          </p:cNvCxnSpPr>
          <p:nvPr/>
        </p:nvCxnSpPr>
        <p:spPr>
          <a:xfrm>
            <a:off x="7238284" y="523179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150BEBC-695A-5606-DE73-D3F3A36BBE55}"/>
              </a:ext>
            </a:extLst>
          </p:cNvPr>
          <p:cNvCxnSpPr>
            <a:cxnSpLocks/>
          </p:cNvCxnSpPr>
          <p:nvPr/>
        </p:nvCxnSpPr>
        <p:spPr>
          <a:xfrm>
            <a:off x="7238284" y="533441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416E416-137C-C89C-460B-B94FB350EDCE}"/>
              </a:ext>
            </a:extLst>
          </p:cNvPr>
          <p:cNvCxnSpPr>
            <a:cxnSpLocks/>
          </p:cNvCxnSpPr>
          <p:nvPr/>
        </p:nvCxnSpPr>
        <p:spPr>
          <a:xfrm>
            <a:off x="7238284" y="528310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59AB836-77BE-F082-A22C-74517E854A33}"/>
              </a:ext>
            </a:extLst>
          </p:cNvPr>
          <p:cNvCxnSpPr>
            <a:cxnSpLocks/>
          </p:cNvCxnSpPr>
          <p:nvPr/>
        </p:nvCxnSpPr>
        <p:spPr>
          <a:xfrm>
            <a:off x="7238284" y="538571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8F28C38-E481-0F6D-654E-61335F8CDBF6}"/>
              </a:ext>
            </a:extLst>
          </p:cNvPr>
          <p:cNvCxnSpPr>
            <a:cxnSpLocks/>
          </p:cNvCxnSpPr>
          <p:nvPr/>
        </p:nvCxnSpPr>
        <p:spPr>
          <a:xfrm>
            <a:off x="7238284" y="543702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E386197-197D-AC48-7345-8ACCA3135600}"/>
              </a:ext>
            </a:extLst>
          </p:cNvPr>
          <p:cNvCxnSpPr>
            <a:cxnSpLocks/>
          </p:cNvCxnSpPr>
          <p:nvPr/>
        </p:nvCxnSpPr>
        <p:spPr>
          <a:xfrm>
            <a:off x="7238284" y="548833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76" descr="Bongo outline">
            <a:extLst>
              <a:ext uri="{FF2B5EF4-FFF2-40B4-BE49-F238E27FC236}">
                <a16:creationId xmlns:a16="http://schemas.microsoft.com/office/drawing/2014/main" id="{7ACEDE82-1776-5119-C8EB-88C783A09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43469" y="5151782"/>
            <a:ext cx="175688" cy="175688"/>
          </a:xfrm>
          <a:prstGeom prst="rect">
            <a:avLst/>
          </a:prstGeom>
        </p:spPr>
      </p:pic>
      <p:sp>
        <p:nvSpPr>
          <p:cNvPr id="89" name="!!DocPuppet">
            <a:extLst>
              <a:ext uri="{FF2B5EF4-FFF2-40B4-BE49-F238E27FC236}">
                <a16:creationId xmlns:a16="http://schemas.microsoft.com/office/drawing/2014/main" id="{2DD34415-D10E-1CD7-6217-5E4E72D3FF97}"/>
              </a:ext>
            </a:extLst>
          </p:cNvPr>
          <p:cNvSpPr/>
          <p:nvPr/>
        </p:nvSpPr>
        <p:spPr>
          <a:xfrm>
            <a:off x="6746031" y="5770728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10F05F1-7B56-8FEB-2A53-6EC4415E6581}"/>
              </a:ext>
            </a:extLst>
          </p:cNvPr>
          <p:cNvCxnSpPr>
            <a:cxnSpLocks/>
          </p:cNvCxnSpPr>
          <p:nvPr/>
        </p:nvCxnSpPr>
        <p:spPr>
          <a:xfrm>
            <a:off x="6789937" y="589700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D4010EC-A608-1093-0145-365A76906B1B}"/>
              </a:ext>
            </a:extLst>
          </p:cNvPr>
          <p:cNvCxnSpPr>
            <a:cxnSpLocks/>
          </p:cNvCxnSpPr>
          <p:nvPr/>
        </p:nvCxnSpPr>
        <p:spPr>
          <a:xfrm>
            <a:off x="6789937" y="599961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79E2F7-6CC6-B0FE-484C-182384C88C58}"/>
              </a:ext>
            </a:extLst>
          </p:cNvPr>
          <p:cNvCxnSpPr>
            <a:cxnSpLocks/>
          </p:cNvCxnSpPr>
          <p:nvPr/>
        </p:nvCxnSpPr>
        <p:spPr>
          <a:xfrm>
            <a:off x="6789937" y="594831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73932C0-AEA3-9625-CCB0-E3911BF5E226}"/>
              </a:ext>
            </a:extLst>
          </p:cNvPr>
          <p:cNvCxnSpPr>
            <a:cxnSpLocks/>
          </p:cNvCxnSpPr>
          <p:nvPr/>
        </p:nvCxnSpPr>
        <p:spPr>
          <a:xfrm>
            <a:off x="6789937" y="605092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6EC3860-3592-32A4-B810-F70234AD4C7D}"/>
              </a:ext>
            </a:extLst>
          </p:cNvPr>
          <p:cNvCxnSpPr>
            <a:cxnSpLocks/>
          </p:cNvCxnSpPr>
          <p:nvPr/>
        </p:nvCxnSpPr>
        <p:spPr>
          <a:xfrm>
            <a:off x="6789937" y="610223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FEAA6D1-50B1-174E-8BAE-A2D588A26862}"/>
              </a:ext>
            </a:extLst>
          </p:cNvPr>
          <p:cNvCxnSpPr>
            <a:cxnSpLocks/>
          </p:cNvCxnSpPr>
          <p:nvPr/>
        </p:nvCxnSpPr>
        <p:spPr>
          <a:xfrm>
            <a:off x="6789937" y="615354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Graphic 87" descr="Puppet outline">
            <a:extLst>
              <a:ext uri="{FF2B5EF4-FFF2-40B4-BE49-F238E27FC236}">
                <a16:creationId xmlns:a16="http://schemas.microsoft.com/office/drawing/2014/main" id="{AEE21099-8AFF-C865-FE98-0FCE474942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24999" y="5816465"/>
            <a:ext cx="134697" cy="134697"/>
          </a:xfrm>
          <a:prstGeom prst="rect">
            <a:avLst/>
          </a:prstGeom>
        </p:spPr>
      </p:pic>
      <p:sp>
        <p:nvSpPr>
          <p:cNvPr id="100" name="!!DocNeuron">
            <a:extLst>
              <a:ext uri="{FF2B5EF4-FFF2-40B4-BE49-F238E27FC236}">
                <a16:creationId xmlns:a16="http://schemas.microsoft.com/office/drawing/2014/main" id="{88E18429-0BCE-1755-CD4D-2DFE84F9F195}"/>
              </a:ext>
            </a:extLst>
          </p:cNvPr>
          <p:cNvSpPr/>
          <p:nvPr/>
        </p:nvSpPr>
        <p:spPr>
          <a:xfrm>
            <a:off x="7448981" y="2346964"/>
            <a:ext cx="341813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6887544-97C7-C5EF-4DC9-6319DF3C6376}"/>
              </a:ext>
            </a:extLst>
          </p:cNvPr>
          <p:cNvCxnSpPr>
            <a:cxnSpLocks/>
          </p:cNvCxnSpPr>
          <p:nvPr/>
        </p:nvCxnSpPr>
        <p:spPr>
          <a:xfrm>
            <a:off x="7492887" y="2473239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DDC24A3D-AE0B-0C6D-109E-B844003182D3}"/>
              </a:ext>
            </a:extLst>
          </p:cNvPr>
          <p:cNvCxnSpPr>
            <a:cxnSpLocks/>
          </p:cNvCxnSpPr>
          <p:nvPr/>
        </p:nvCxnSpPr>
        <p:spPr>
          <a:xfrm>
            <a:off x="7492887" y="2575855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D9BF14-FAF8-1C95-0B4A-6715FB54C687}"/>
              </a:ext>
            </a:extLst>
          </p:cNvPr>
          <p:cNvCxnSpPr>
            <a:cxnSpLocks/>
          </p:cNvCxnSpPr>
          <p:nvPr/>
        </p:nvCxnSpPr>
        <p:spPr>
          <a:xfrm>
            <a:off x="7492887" y="2524547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8DFFE03-C14B-5760-8EFB-A0D568D102C8}"/>
              </a:ext>
            </a:extLst>
          </p:cNvPr>
          <p:cNvCxnSpPr>
            <a:cxnSpLocks/>
          </p:cNvCxnSpPr>
          <p:nvPr/>
        </p:nvCxnSpPr>
        <p:spPr>
          <a:xfrm>
            <a:off x="7492887" y="2627163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4296C81-9BF5-D381-E761-5B06386AB681}"/>
              </a:ext>
            </a:extLst>
          </p:cNvPr>
          <p:cNvCxnSpPr>
            <a:cxnSpLocks/>
          </p:cNvCxnSpPr>
          <p:nvPr/>
        </p:nvCxnSpPr>
        <p:spPr>
          <a:xfrm>
            <a:off x="7492887" y="2678471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03DD780-B3AD-0171-9742-AB4DC2249C93}"/>
              </a:ext>
            </a:extLst>
          </p:cNvPr>
          <p:cNvCxnSpPr>
            <a:cxnSpLocks/>
          </p:cNvCxnSpPr>
          <p:nvPr/>
        </p:nvCxnSpPr>
        <p:spPr>
          <a:xfrm>
            <a:off x="7492887" y="2729779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Graphic 98" descr="Nerve outline">
            <a:extLst>
              <a:ext uri="{FF2B5EF4-FFF2-40B4-BE49-F238E27FC236}">
                <a16:creationId xmlns:a16="http://schemas.microsoft.com/office/drawing/2014/main" id="{94E761C6-0A72-2866-3087-D4ECDD1A67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0800000" flipV="1">
            <a:off x="7619887" y="2380639"/>
            <a:ext cx="156502" cy="156501"/>
          </a:xfrm>
          <a:prstGeom prst="rect">
            <a:avLst/>
          </a:prstGeom>
        </p:spPr>
      </p:pic>
      <p:sp>
        <p:nvSpPr>
          <p:cNvPr id="111" name="!!DocFlask">
            <a:extLst>
              <a:ext uri="{FF2B5EF4-FFF2-40B4-BE49-F238E27FC236}">
                <a16:creationId xmlns:a16="http://schemas.microsoft.com/office/drawing/2014/main" id="{DBA32BD4-BBF8-407B-179F-BBD578AE82DD}"/>
              </a:ext>
            </a:extLst>
          </p:cNvPr>
          <p:cNvSpPr/>
          <p:nvPr/>
        </p:nvSpPr>
        <p:spPr>
          <a:xfrm>
            <a:off x="7997863" y="2732769"/>
            <a:ext cx="341814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9E8B8B2-6206-F3AA-2491-A32BF0FFC4F5}"/>
              </a:ext>
            </a:extLst>
          </p:cNvPr>
          <p:cNvCxnSpPr>
            <a:cxnSpLocks/>
          </p:cNvCxnSpPr>
          <p:nvPr/>
        </p:nvCxnSpPr>
        <p:spPr>
          <a:xfrm>
            <a:off x="8041769" y="2859044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66D3C4E-9DFD-3DDC-67D1-3004189D45CD}"/>
              </a:ext>
            </a:extLst>
          </p:cNvPr>
          <p:cNvCxnSpPr>
            <a:cxnSpLocks/>
          </p:cNvCxnSpPr>
          <p:nvPr/>
        </p:nvCxnSpPr>
        <p:spPr>
          <a:xfrm>
            <a:off x="8041769" y="2961660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A67FF60-C282-AF88-997F-B310E008837B}"/>
              </a:ext>
            </a:extLst>
          </p:cNvPr>
          <p:cNvCxnSpPr>
            <a:cxnSpLocks/>
          </p:cNvCxnSpPr>
          <p:nvPr/>
        </p:nvCxnSpPr>
        <p:spPr>
          <a:xfrm>
            <a:off x="8041769" y="2910352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5DE4051-6055-9D4B-343F-EDCEE94DE25E}"/>
              </a:ext>
            </a:extLst>
          </p:cNvPr>
          <p:cNvCxnSpPr>
            <a:cxnSpLocks/>
          </p:cNvCxnSpPr>
          <p:nvPr/>
        </p:nvCxnSpPr>
        <p:spPr>
          <a:xfrm>
            <a:off x="8041769" y="3012968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6819194-D83A-4533-8AF6-A2860FA0545C}"/>
              </a:ext>
            </a:extLst>
          </p:cNvPr>
          <p:cNvCxnSpPr>
            <a:cxnSpLocks/>
          </p:cNvCxnSpPr>
          <p:nvPr/>
        </p:nvCxnSpPr>
        <p:spPr>
          <a:xfrm>
            <a:off x="8041769" y="3064276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A9B32FC-F534-7522-B60C-C8A67ADC7FB1}"/>
              </a:ext>
            </a:extLst>
          </p:cNvPr>
          <p:cNvCxnSpPr>
            <a:cxnSpLocks/>
          </p:cNvCxnSpPr>
          <p:nvPr/>
        </p:nvCxnSpPr>
        <p:spPr>
          <a:xfrm>
            <a:off x="8041769" y="3115584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Graphic 109" descr="Flask outline">
            <a:extLst>
              <a:ext uri="{FF2B5EF4-FFF2-40B4-BE49-F238E27FC236}">
                <a16:creationId xmlns:a16="http://schemas.microsoft.com/office/drawing/2014/main" id="{8DBA5634-863B-4FB9-8E7F-1BDB9D34665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48996" y="2760586"/>
            <a:ext cx="191155" cy="191154"/>
          </a:xfrm>
          <a:prstGeom prst="rect">
            <a:avLst/>
          </a:prstGeom>
        </p:spPr>
      </p:pic>
      <p:sp>
        <p:nvSpPr>
          <p:cNvPr id="122" name="!!DocCell">
            <a:extLst>
              <a:ext uri="{FF2B5EF4-FFF2-40B4-BE49-F238E27FC236}">
                <a16:creationId xmlns:a16="http://schemas.microsoft.com/office/drawing/2014/main" id="{A207801B-4F1E-E879-DB22-1870D53FBBE0}"/>
              </a:ext>
            </a:extLst>
          </p:cNvPr>
          <p:cNvSpPr/>
          <p:nvPr/>
        </p:nvSpPr>
        <p:spPr>
          <a:xfrm>
            <a:off x="6969355" y="2929316"/>
            <a:ext cx="341812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E2574D4-C430-3EAF-988F-4869A7572F67}"/>
              </a:ext>
            </a:extLst>
          </p:cNvPr>
          <p:cNvCxnSpPr>
            <a:cxnSpLocks/>
          </p:cNvCxnSpPr>
          <p:nvPr/>
        </p:nvCxnSpPr>
        <p:spPr>
          <a:xfrm>
            <a:off x="7013261" y="305559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0E2FC4A-C42D-08E7-D4D4-8FF2799D3E89}"/>
              </a:ext>
            </a:extLst>
          </p:cNvPr>
          <p:cNvCxnSpPr>
            <a:cxnSpLocks/>
          </p:cNvCxnSpPr>
          <p:nvPr/>
        </p:nvCxnSpPr>
        <p:spPr>
          <a:xfrm>
            <a:off x="7013261" y="3158207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12587E4-2C8F-48FD-7C8C-9065D241339B}"/>
              </a:ext>
            </a:extLst>
          </p:cNvPr>
          <p:cNvCxnSpPr>
            <a:cxnSpLocks/>
          </p:cNvCxnSpPr>
          <p:nvPr/>
        </p:nvCxnSpPr>
        <p:spPr>
          <a:xfrm>
            <a:off x="7013261" y="310689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2F20170-406F-48C2-6C8E-48BD0DE76323}"/>
              </a:ext>
            </a:extLst>
          </p:cNvPr>
          <p:cNvCxnSpPr>
            <a:cxnSpLocks/>
          </p:cNvCxnSpPr>
          <p:nvPr/>
        </p:nvCxnSpPr>
        <p:spPr>
          <a:xfrm>
            <a:off x="7013261" y="3209515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05388D2-4FFD-BC4D-F5CE-E7362D0CCBD7}"/>
              </a:ext>
            </a:extLst>
          </p:cNvPr>
          <p:cNvCxnSpPr>
            <a:cxnSpLocks/>
          </p:cNvCxnSpPr>
          <p:nvPr/>
        </p:nvCxnSpPr>
        <p:spPr>
          <a:xfrm>
            <a:off x="7013261" y="3260823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305236D-0F00-4144-4D79-A83A807935D4}"/>
              </a:ext>
            </a:extLst>
          </p:cNvPr>
          <p:cNvCxnSpPr>
            <a:cxnSpLocks/>
          </p:cNvCxnSpPr>
          <p:nvPr/>
        </p:nvCxnSpPr>
        <p:spPr>
          <a:xfrm>
            <a:off x="7013261" y="3312131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1" name="Graphic 120" descr="Mitochondria outline">
            <a:extLst>
              <a:ext uri="{FF2B5EF4-FFF2-40B4-BE49-F238E27FC236}">
                <a16:creationId xmlns:a16="http://schemas.microsoft.com/office/drawing/2014/main" id="{419AC7CF-AE58-FA23-A1C3-0D9BBF1F09C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34833" y="2949111"/>
            <a:ext cx="182212" cy="182212"/>
          </a:xfrm>
          <a:prstGeom prst="rect">
            <a:avLst/>
          </a:prstGeom>
        </p:spPr>
      </p:pic>
      <p:sp>
        <p:nvSpPr>
          <p:cNvPr id="134" name="!!DocAtom">
            <a:extLst>
              <a:ext uri="{FF2B5EF4-FFF2-40B4-BE49-F238E27FC236}">
                <a16:creationId xmlns:a16="http://schemas.microsoft.com/office/drawing/2014/main" id="{EF6278B4-7909-D43E-17B4-26AA0FF5AAF7}"/>
              </a:ext>
            </a:extLst>
          </p:cNvPr>
          <p:cNvSpPr/>
          <p:nvPr/>
        </p:nvSpPr>
        <p:spPr>
          <a:xfrm>
            <a:off x="7558418" y="3302248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492E161B-3D75-0ABD-B7E3-A4847FAD5393}"/>
              </a:ext>
            </a:extLst>
          </p:cNvPr>
          <p:cNvCxnSpPr>
            <a:cxnSpLocks/>
          </p:cNvCxnSpPr>
          <p:nvPr/>
        </p:nvCxnSpPr>
        <p:spPr>
          <a:xfrm>
            <a:off x="7602324" y="342852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9E377CD-8721-B42D-F759-A8FC201948D8}"/>
              </a:ext>
            </a:extLst>
          </p:cNvPr>
          <p:cNvCxnSpPr>
            <a:cxnSpLocks/>
          </p:cNvCxnSpPr>
          <p:nvPr/>
        </p:nvCxnSpPr>
        <p:spPr>
          <a:xfrm>
            <a:off x="7602324" y="353113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DEE6220-232F-942A-FA01-469C4725452C}"/>
              </a:ext>
            </a:extLst>
          </p:cNvPr>
          <p:cNvCxnSpPr>
            <a:cxnSpLocks/>
          </p:cNvCxnSpPr>
          <p:nvPr/>
        </p:nvCxnSpPr>
        <p:spPr>
          <a:xfrm>
            <a:off x="7602324" y="347983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D747737-1C41-704E-BF83-6381B71F1166}"/>
              </a:ext>
            </a:extLst>
          </p:cNvPr>
          <p:cNvCxnSpPr>
            <a:cxnSpLocks/>
          </p:cNvCxnSpPr>
          <p:nvPr/>
        </p:nvCxnSpPr>
        <p:spPr>
          <a:xfrm>
            <a:off x="7602324" y="358244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955B73B-963A-2A40-3085-E717E535ACD5}"/>
              </a:ext>
            </a:extLst>
          </p:cNvPr>
          <p:cNvCxnSpPr>
            <a:cxnSpLocks/>
          </p:cNvCxnSpPr>
          <p:nvPr/>
        </p:nvCxnSpPr>
        <p:spPr>
          <a:xfrm>
            <a:off x="7602324" y="363375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60BD70A-0B02-807E-F47E-28C30568F304}"/>
              </a:ext>
            </a:extLst>
          </p:cNvPr>
          <p:cNvCxnSpPr>
            <a:cxnSpLocks/>
          </p:cNvCxnSpPr>
          <p:nvPr/>
        </p:nvCxnSpPr>
        <p:spPr>
          <a:xfrm>
            <a:off x="7602324" y="368506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" name="Graphic 132" descr="Atom outline">
            <a:extLst>
              <a:ext uri="{FF2B5EF4-FFF2-40B4-BE49-F238E27FC236}">
                <a16:creationId xmlns:a16="http://schemas.microsoft.com/office/drawing/2014/main" id="{2D3CC0FE-FED9-78AC-C512-7CDEA8ECA6B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09075" y="3318177"/>
            <a:ext cx="191154" cy="19115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1477AF-F039-ACDD-5F9A-287FC908090B}"/>
              </a:ext>
            </a:extLst>
          </p:cNvPr>
          <p:cNvCxnSpPr>
            <a:cxnSpLocks/>
          </p:cNvCxnSpPr>
          <p:nvPr/>
        </p:nvCxnSpPr>
        <p:spPr>
          <a:xfrm>
            <a:off x="6145447" y="2413000"/>
            <a:ext cx="0" cy="394389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D8423-FCBC-FF3F-DCB0-56322EC657BC}"/>
              </a:ext>
            </a:extLst>
          </p:cNvPr>
          <p:cNvCxnSpPr/>
          <p:nvPr/>
        </p:nvCxnSpPr>
        <p:spPr>
          <a:xfrm>
            <a:off x="3911600" y="4354136"/>
            <a:ext cx="44831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FAF3B81-F61F-3A1F-1015-83D80710D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Clustering documents by topic</a:t>
            </a:r>
          </a:p>
        </p:txBody>
      </p:sp>
    </p:spTree>
    <p:extLst>
      <p:ext uri="{BB962C8B-B14F-4D97-AF65-F5344CB8AC3E}">
        <p14:creationId xmlns:p14="http://schemas.microsoft.com/office/powerpoint/2010/main" val="294680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586CC-ECAE-C519-8B9D-043323DE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!!ScienceClass">
            <a:extLst>
              <a:ext uri="{FF2B5EF4-FFF2-40B4-BE49-F238E27FC236}">
                <a16:creationId xmlns:a16="http://schemas.microsoft.com/office/drawing/2014/main" id="{F5AE90E3-CBC6-5978-2A73-A597CFEEFC7F}"/>
              </a:ext>
            </a:extLst>
          </p:cNvPr>
          <p:cNvSpPr/>
          <p:nvPr/>
        </p:nvSpPr>
        <p:spPr>
          <a:xfrm>
            <a:off x="7499815" y="2977049"/>
            <a:ext cx="272583" cy="237600"/>
          </a:xfrm>
          <a:custGeom>
            <a:avLst/>
            <a:gdLst>
              <a:gd name="connsiteX0" fmla="*/ 0 w 272583"/>
              <a:gd name="connsiteY0" fmla="*/ 118800 h 237600"/>
              <a:gd name="connsiteX1" fmla="*/ 136292 w 272583"/>
              <a:gd name="connsiteY1" fmla="*/ 0 h 237600"/>
              <a:gd name="connsiteX2" fmla="*/ 272584 w 272583"/>
              <a:gd name="connsiteY2" fmla="*/ 118800 h 237600"/>
              <a:gd name="connsiteX3" fmla="*/ 136292 w 272583"/>
              <a:gd name="connsiteY3" fmla="*/ 237600 h 237600"/>
              <a:gd name="connsiteX4" fmla="*/ 0 w 272583"/>
              <a:gd name="connsiteY4" fmla="*/ 118800 h 23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583" h="237600" fill="none" extrusionOk="0">
                <a:moveTo>
                  <a:pt x="0" y="118800"/>
                </a:moveTo>
                <a:cubicBezTo>
                  <a:pt x="11478" y="54551"/>
                  <a:pt x="65157" y="-8514"/>
                  <a:pt x="136292" y="0"/>
                </a:cubicBezTo>
                <a:cubicBezTo>
                  <a:pt x="197997" y="-2078"/>
                  <a:pt x="269975" y="55645"/>
                  <a:pt x="272584" y="118800"/>
                </a:cubicBezTo>
                <a:cubicBezTo>
                  <a:pt x="272087" y="179672"/>
                  <a:pt x="203643" y="248608"/>
                  <a:pt x="136292" y="237600"/>
                </a:cubicBezTo>
                <a:cubicBezTo>
                  <a:pt x="72521" y="244039"/>
                  <a:pt x="13502" y="187657"/>
                  <a:pt x="0" y="118800"/>
                </a:cubicBezTo>
                <a:close/>
              </a:path>
              <a:path w="272583" h="237600" stroke="0" extrusionOk="0">
                <a:moveTo>
                  <a:pt x="0" y="118800"/>
                </a:moveTo>
                <a:cubicBezTo>
                  <a:pt x="-2374" y="51725"/>
                  <a:pt x="45607" y="5785"/>
                  <a:pt x="136292" y="0"/>
                </a:cubicBezTo>
                <a:cubicBezTo>
                  <a:pt x="214672" y="654"/>
                  <a:pt x="262777" y="53501"/>
                  <a:pt x="272584" y="118800"/>
                </a:cubicBezTo>
                <a:cubicBezTo>
                  <a:pt x="260350" y="196358"/>
                  <a:pt x="209717" y="247809"/>
                  <a:pt x="136292" y="237600"/>
                </a:cubicBezTo>
                <a:cubicBezTo>
                  <a:pt x="51611" y="232452"/>
                  <a:pt x="13825" y="191017"/>
                  <a:pt x="0" y="118800"/>
                </a:cubicBezTo>
                <a:close/>
              </a:path>
            </a:pathLst>
          </a:custGeom>
          <a:solidFill>
            <a:schemeClr val="bg1">
              <a:alpha val="50064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85E96D-2E1E-3979-4047-CA0C122E5BEB}"/>
              </a:ext>
            </a:extLst>
          </p:cNvPr>
          <p:cNvGrpSpPr/>
          <p:nvPr/>
        </p:nvGrpSpPr>
        <p:grpSpPr>
          <a:xfrm>
            <a:off x="3911600" y="2413000"/>
            <a:ext cx="4483100" cy="3943896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EECC78F-2755-4437-D1D2-36026925E467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1383BB8-4957-370F-1BBC-F438C347BFD6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!!DocLifting">
            <a:extLst>
              <a:ext uri="{FF2B5EF4-FFF2-40B4-BE49-F238E27FC236}">
                <a16:creationId xmlns:a16="http://schemas.microsoft.com/office/drawing/2014/main" id="{D52E947B-3792-B3C2-9569-22BD27A4AB06}"/>
              </a:ext>
            </a:extLst>
          </p:cNvPr>
          <p:cNvSpPr/>
          <p:nvPr/>
        </p:nvSpPr>
        <p:spPr>
          <a:xfrm>
            <a:off x="4724400" y="37465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!!DocFutbol">
            <a:extLst>
              <a:ext uri="{FF2B5EF4-FFF2-40B4-BE49-F238E27FC236}">
                <a16:creationId xmlns:a16="http://schemas.microsoft.com/office/drawing/2014/main" id="{6816F419-E064-37B3-CEFD-B6CF3E3DF757}"/>
              </a:ext>
            </a:extLst>
          </p:cNvPr>
          <p:cNvSpPr/>
          <p:nvPr/>
        </p:nvSpPr>
        <p:spPr>
          <a:xfrm>
            <a:off x="3962400" y="40767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!!DocClimbing">
            <a:extLst>
              <a:ext uri="{FF2B5EF4-FFF2-40B4-BE49-F238E27FC236}">
                <a16:creationId xmlns:a16="http://schemas.microsoft.com/office/drawing/2014/main" id="{7DDA83F5-7658-C4EC-FC39-D45D0C26DEDC}"/>
              </a:ext>
            </a:extLst>
          </p:cNvPr>
          <p:cNvSpPr/>
          <p:nvPr/>
        </p:nvSpPr>
        <p:spPr>
          <a:xfrm>
            <a:off x="4711700" y="43180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!!DocRibbons">
            <a:extLst>
              <a:ext uri="{FF2B5EF4-FFF2-40B4-BE49-F238E27FC236}">
                <a16:creationId xmlns:a16="http://schemas.microsoft.com/office/drawing/2014/main" id="{63637731-4D94-5791-073E-DC74881D4F01}"/>
              </a:ext>
            </a:extLst>
          </p:cNvPr>
          <p:cNvSpPr/>
          <p:nvPr/>
        </p:nvSpPr>
        <p:spPr>
          <a:xfrm>
            <a:off x="4165600" y="47879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!!DocNeuron">
            <a:extLst>
              <a:ext uri="{FF2B5EF4-FFF2-40B4-BE49-F238E27FC236}">
                <a16:creationId xmlns:a16="http://schemas.microsoft.com/office/drawing/2014/main" id="{888402D8-2711-82CB-CF6F-A99828EADC75}"/>
              </a:ext>
            </a:extLst>
          </p:cNvPr>
          <p:cNvSpPr/>
          <p:nvPr/>
        </p:nvSpPr>
        <p:spPr>
          <a:xfrm>
            <a:off x="7493000" y="2463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!!DocFlask">
            <a:extLst>
              <a:ext uri="{FF2B5EF4-FFF2-40B4-BE49-F238E27FC236}">
                <a16:creationId xmlns:a16="http://schemas.microsoft.com/office/drawing/2014/main" id="{CDF02363-FA5D-AEBA-B7D8-8E35E3053F4C}"/>
              </a:ext>
            </a:extLst>
          </p:cNvPr>
          <p:cNvSpPr>
            <a:spLocks/>
          </p:cNvSpPr>
          <p:nvPr/>
        </p:nvSpPr>
        <p:spPr>
          <a:xfrm>
            <a:off x="8039100" y="2844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!!DocCell">
            <a:extLst>
              <a:ext uri="{FF2B5EF4-FFF2-40B4-BE49-F238E27FC236}">
                <a16:creationId xmlns:a16="http://schemas.microsoft.com/office/drawing/2014/main" id="{E17C0165-ECB1-553D-3BDD-01D1328A8B16}"/>
              </a:ext>
            </a:extLst>
          </p:cNvPr>
          <p:cNvSpPr/>
          <p:nvPr/>
        </p:nvSpPr>
        <p:spPr>
          <a:xfrm>
            <a:off x="7010400" y="30607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!!DocAtom">
            <a:extLst>
              <a:ext uri="{FF2B5EF4-FFF2-40B4-BE49-F238E27FC236}">
                <a16:creationId xmlns:a16="http://schemas.microsoft.com/office/drawing/2014/main" id="{78E853FA-614A-88AB-9523-A55BA3565192}"/>
              </a:ext>
            </a:extLst>
          </p:cNvPr>
          <p:cNvSpPr/>
          <p:nvPr/>
        </p:nvSpPr>
        <p:spPr>
          <a:xfrm>
            <a:off x="7607300" y="34290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!!DocTheater">
            <a:extLst>
              <a:ext uri="{FF2B5EF4-FFF2-40B4-BE49-F238E27FC236}">
                <a16:creationId xmlns:a16="http://schemas.microsoft.com/office/drawing/2014/main" id="{9B4DE4A4-4858-B4B7-6A62-2B682B3DB970}"/>
              </a:ext>
            </a:extLst>
          </p:cNvPr>
          <p:cNvSpPr/>
          <p:nvPr/>
        </p:nvSpPr>
        <p:spPr>
          <a:xfrm>
            <a:off x="6324600" y="45593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!!DocPuppet">
            <a:extLst>
              <a:ext uri="{FF2B5EF4-FFF2-40B4-BE49-F238E27FC236}">
                <a16:creationId xmlns:a16="http://schemas.microsoft.com/office/drawing/2014/main" id="{CF26B4FA-0B69-1E2F-561F-46115A7FE365}"/>
              </a:ext>
            </a:extLst>
          </p:cNvPr>
          <p:cNvSpPr/>
          <p:nvPr/>
        </p:nvSpPr>
        <p:spPr>
          <a:xfrm>
            <a:off x="6781800" y="5892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!!DocMaracas">
            <a:extLst>
              <a:ext uri="{FF2B5EF4-FFF2-40B4-BE49-F238E27FC236}">
                <a16:creationId xmlns:a16="http://schemas.microsoft.com/office/drawing/2014/main" id="{1FE57D8B-03A9-E0F4-1E14-3CAF735960D5}"/>
              </a:ext>
            </a:extLst>
          </p:cNvPr>
          <p:cNvSpPr/>
          <p:nvPr/>
        </p:nvSpPr>
        <p:spPr>
          <a:xfrm>
            <a:off x="6845300" y="46355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!!DocDjembe">
            <a:extLst>
              <a:ext uri="{FF2B5EF4-FFF2-40B4-BE49-F238E27FC236}">
                <a16:creationId xmlns:a16="http://schemas.microsoft.com/office/drawing/2014/main" id="{8A96DCB6-F394-31FA-96EC-5FA5051CCE23}"/>
              </a:ext>
            </a:extLst>
          </p:cNvPr>
          <p:cNvSpPr/>
          <p:nvPr/>
        </p:nvSpPr>
        <p:spPr>
          <a:xfrm>
            <a:off x="7239000" y="52324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!!ArtClass">
            <a:extLst>
              <a:ext uri="{FF2B5EF4-FFF2-40B4-BE49-F238E27FC236}">
                <a16:creationId xmlns:a16="http://schemas.microsoft.com/office/drawing/2014/main" id="{80289D34-F827-13B2-F4F6-7A221DBD5860}"/>
              </a:ext>
            </a:extLst>
          </p:cNvPr>
          <p:cNvSpPr/>
          <p:nvPr/>
        </p:nvSpPr>
        <p:spPr>
          <a:xfrm rot="2986468">
            <a:off x="6572602" y="5153664"/>
            <a:ext cx="353500" cy="242202"/>
          </a:xfrm>
          <a:custGeom>
            <a:avLst/>
            <a:gdLst>
              <a:gd name="connsiteX0" fmla="*/ 0 w 353500"/>
              <a:gd name="connsiteY0" fmla="*/ 121101 h 242202"/>
              <a:gd name="connsiteX1" fmla="*/ 176750 w 353500"/>
              <a:gd name="connsiteY1" fmla="*/ 0 h 242202"/>
              <a:gd name="connsiteX2" fmla="*/ 353500 w 353500"/>
              <a:gd name="connsiteY2" fmla="*/ 121101 h 242202"/>
              <a:gd name="connsiteX3" fmla="*/ 176750 w 353500"/>
              <a:gd name="connsiteY3" fmla="*/ 242202 h 242202"/>
              <a:gd name="connsiteX4" fmla="*/ 0 w 353500"/>
              <a:gd name="connsiteY4" fmla="*/ 121101 h 242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500" h="242202" fill="none" extrusionOk="0">
                <a:moveTo>
                  <a:pt x="0" y="121101"/>
                </a:moveTo>
                <a:cubicBezTo>
                  <a:pt x="6251" y="54961"/>
                  <a:pt x="80554" y="-2923"/>
                  <a:pt x="176750" y="0"/>
                </a:cubicBezTo>
                <a:cubicBezTo>
                  <a:pt x="256829" y="-2686"/>
                  <a:pt x="342143" y="64912"/>
                  <a:pt x="353500" y="121101"/>
                </a:cubicBezTo>
                <a:cubicBezTo>
                  <a:pt x="350823" y="162451"/>
                  <a:pt x="270782" y="247183"/>
                  <a:pt x="176750" y="242202"/>
                </a:cubicBezTo>
                <a:cubicBezTo>
                  <a:pt x="91878" y="249337"/>
                  <a:pt x="10835" y="190588"/>
                  <a:pt x="0" y="121101"/>
                </a:cubicBezTo>
                <a:close/>
              </a:path>
              <a:path w="353500" h="242202" stroke="0" extrusionOk="0">
                <a:moveTo>
                  <a:pt x="0" y="121101"/>
                </a:moveTo>
                <a:cubicBezTo>
                  <a:pt x="-20619" y="41501"/>
                  <a:pt x="76081" y="1146"/>
                  <a:pt x="176750" y="0"/>
                </a:cubicBezTo>
                <a:cubicBezTo>
                  <a:pt x="285715" y="2389"/>
                  <a:pt x="336619" y="54756"/>
                  <a:pt x="353500" y="121101"/>
                </a:cubicBezTo>
                <a:cubicBezTo>
                  <a:pt x="336143" y="204933"/>
                  <a:pt x="273829" y="245169"/>
                  <a:pt x="176750" y="242202"/>
                </a:cubicBezTo>
                <a:cubicBezTo>
                  <a:pt x="62978" y="233363"/>
                  <a:pt x="4184" y="189982"/>
                  <a:pt x="0" y="12110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!!SportsClass">
            <a:extLst>
              <a:ext uri="{FF2B5EF4-FFF2-40B4-BE49-F238E27FC236}">
                <a16:creationId xmlns:a16="http://schemas.microsoft.com/office/drawing/2014/main" id="{6711F97E-3F72-B8EA-640F-4C4C698EC586}"/>
              </a:ext>
            </a:extLst>
          </p:cNvPr>
          <p:cNvSpPr/>
          <p:nvPr/>
        </p:nvSpPr>
        <p:spPr>
          <a:xfrm rot="1285019">
            <a:off x="4376615" y="4175024"/>
            <a:ext cx="249924" cy="308500"/>
          </a:xfrm>
          <a:custGeom>
            <a:avLst/>
            <a:gdLst>
              <a:gd name="connsiteX0" fmla="*/ 0 w 249924"/>
              <a:gd name="connsiteY0" fmla="*/ 154250 h 308500"/>
              <a:gd name="connsiteX1" fmla="*/ 124962 w 249924"/>
              <a:gd name="connsiteY1" fmla="*/ 0 h 308500"/>
              <a:gd name="connsiteX2" fmla="*/ 249924 w 249924"/>
              <a:gd name="connsiteY2" fmla="*/ 154250 h 308500"/>
              <a:gd name="connsiteX3" fmla="*/ 124962 w 249924"/>
              <a:gd name="connsiteY3" fmla="*/ 308500 h 308500"/>
              <a:gd name="connsiteX4" fmla="*/ 0 w 249924"/>
              <a:gd name="connsiteY4" fmla="*/ 154250 h 30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924" h="308500" fill="none" extrusionOk="0">
                <a:moveTo>
                  <a:pt x="0" y="154250"/>
                </a:moveTo>
                <a:cubicBezTo>
                  <a:pt x="18462" y="71250"/>
                  <a:pt x="57211" y="-2602"/>
                  <a:pt x="124962" y="0"/>
                </a:cubicBezTo>
                <a:cubicBezTo>
                  <a:pt x="176797" y="-2631"/>
                  <a:pt x="244089" y="74553"/>
                  <a:pt x="249924" y="154250"/>
                </a:cubicBezTo>
                <a:cubicBezTo>
                  <a:pt x="248706" y="227821"/>
                  <a:pt x="190762" y="312968"/>
                  <a:pt x="124962" y="308500"/>
                </a:cubicBezTo>
                <a:cubicBezTo>
                  <a:pt x="65945" y="314097"/>
                  <a:pt x="20851" y="244453"/>
                  <a:pt x="0" y="154250"/>
                </a:cubicBezTo>
                <a:close/>
              </a:path>
              <a:path w="249924" h="308500" stroke="0" extrusionOk="0">
                <a:moveTo>
                  <a:pt x="0" y="154250"/>
                </a:moveTo>
                <a:cubicBezTo>
                  <a:pt x="-1693" y="68015"/>
                  <a:pt x="36978" y="7119"/>
                  <a:pt x="124962" y="0"/>
                </a:cubicBezTo>
                <a:cubicBezTo>
                  <a:pt x="217459" y="4944"/>
                  <a:pt x="228908" y="69728"/>
                  <a:pt x="249924" y="154250"/>
                </a:cubicBezTo>
                <a:cubicBezTo>
                  <a:pt x="248466" y="240864"/>
                  <a:pt x="191749" y="320815"/>
                  <a:pt x="124962" y="308500"/>
                </a:cubicBezTo>
                <a:cubicBezTo>
                  <a:pt x="40994" y="300319"/>
                  <a:pt x="9916" y="244178"/>
                  <a:pt x="0" y="154250"/>
                </a:cubicBezTo>
                <a:close/>
              </a:path>
            </a:pathLst>
          </a:custGeom>
          <a:solidFill>
            <a:schemeClr val="bg1">
              <a:alpha val="70372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!!IconDNA" descr="DNA outline">
            <a:extLst>
              <a:ext uri="{FF2B5EF4-FFF2-40B4-BE49-F238E27FC236}">
                <a16:creationId xmlns:a16="http://schemas.microsoft.com/office/drawing/2014/main" id="{BDCFB95C-03C2-6ADD-A575-B2BB9DA18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29870">
            <a:off x="9588314" y="3754081"/>
            <a:ext cx="289128" cy="289128"/>
          </a:xfrm>
          <a:prstGeom prst="rect">
            <a:avLst/>
          </a:prstGeom>
        </p:spPr>
      </p:pic>
      <p:pic>
        <p:nvPicPr>
          <p:cNvPr id="156" name="!!IconArt" descr="Palette outline">
            <a:extLst>
              <a:ext uri="{FF2B5EF4-FFF2-40B4-BE49-F238E27FC236}">
                <a16:creationId xmlns:a16="http://schemas.microsoft.com/office/drawing/2014/main" id="{AA55FA5C-CF8D-C078-49D5-F100427C8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4308" y="6073254"/>
            <a:ext cx="309918" cy="309918"/>
          </a:xfrm>
          <a:prstGeom prst="rect">
            <a:avLst/>
          </a:prstGeom>
        </p:spPr>
      </p:pic>
      <p:pic>
        <p:nvPicPr>
          <p:cNvPr id="157" name="!!IconRunner" descr="Hurdle outline">
            <a:extLst>
              <a:ext uri="{FF2B5EF4-FFF2-40B4-BE49-F238E27FC236}">
                <a16:creationId xmlns:a16="http://schemas.microsoft.com/office/drawing/2014/main" id="{470E4D53-3E1C-C406-A44A-10DE6522C1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5825" y="3476198"/>
            <a:ext cx="276178" cy="27617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178635E-9C68-1B93-1CE7-15A87F4C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Clustering documents by topic</a:t>
            </a:r>
          </a:p>
        </p:txBody>
      </p:sp>
    </p:spTree>
    <p:extLst>
      <p:ext uri="{BB962C8B-B14F-4D97-AF65-F5344CB8AC3E}">
        <p14:creationId xmlns:p14="http://schemas.microsoft.com/office/powerpoint/2010/main" val="2814985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22AA8-B884-6E17-9B81-F7F49E41A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8EF7FB-1CE1-D4A8-C989-2C54321B3ADE}"/>
              </a:ext>
            </a:extLst>
          </p:cNvPr>
          <p:cNvGrpSpPr/>
          <p:nvPr/>
        </p:nvGrpSpPr>
        <p:grpSpPr>
          <a:xfrm>
            <a:off x="3911600" y="2413000"/>
            <a:ext cx="4483100" cy="3943896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66D166B-DFBC-B01E-D420-2B86D2186873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C2C3C8-FA04-7A16-C1DA-DF414660A2E2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!!SportsClass">
            <a:extLst>
              <a:ext uri="{FF2B5EF4-FFF2-40B4-BE49-F238E27FC236}">
                <a16:creationId xmlns:a16="http://schemas.microsoft.com/office/drawing/2014/main" id="{07D4CAE7-F45D-7559-D6D2-6FD7C62C4A86}"/>
              </a:ext>
            </a:extLst>
          </p:cNvPr>
          <p:cNvSpPr/>
          <p:nvPr/>
        </p:nvSpPr>
        <p:spPr>
          <a:xfrm rot="1285019">
            <a:off x="3695699" y="3352800"/>
            <a:ext cx="1625600" cy="2006600"/>
          </a:xfrm>
          <a:custGeom>
            <a:avLst/>
            <a:gdLst>
              <a:gd name="connsiteX0" fmla="*/ 0 w 1625600"/>
              <a:gd name="connsiteY0" fmla="*/ 1003300 h 2006600"/>
              <a:gd name="connsiteX1" fmla="*/ 812800 w 1625600"/>
              <a:gd name="connsiteY1" fmla="*/ 0 h 2006600"/>
              <a:gd name="connsiteX2" fmla="*/ 1625600 w 1625600"/>
              <a:gd name="connsiteY2" fmla="*/ 1003300 h 2006600"/>
              <a:gd name="connsiteX3" fmla="*/ 812800 w 1625600"/>
              <a:gd name="connsiteY3" fmla="*/ 2006600 h 2006600"/>
              <a:gd name="connsiteX4" fmla="*/ 0 w 1625600"/>
              <a:gd name="connsiteY4" fmla="*/ 100330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5600" h="2006600" fill="none" extrusionOk="0">
                <a:moveTo>
                  <a:pt x="0" y="1003300"/>
                </a:moveTo>
                <a:cubicBezTo>
                  <a:pt x="79896" y="458671"/>
                  <a:pt x="383880" y="-41112"/>
                  <a:pt x="812800" y="0"/>
                </a:cubicBezTo>
                <a:cubicBezTo>
                  <a:pt x="1226783" y="-5347"/>
                  <a:pt x="1576953" y="494994"/>
                  <a:pt x="1625600" y="1003300"/>
                </a:cubicBezTo>
                <a:cubicBezTo>
                  <a:pt x="1611882" y="1426586"/>
                  <a:pt x="1202040" y="2089506"/>
                  <a:pt x="812800" y="2006600"/>
                </a:cubicBezTo>
                <a:cubicBezTo>
                  <a:pt x="452887" y="2056417"/>
                  <a:pt x="46375" y="1568557"/>
                  <a:pt x="0" y="1003300"/>
                </a:cubicBezTo>
                <a:close/>
              </a:path>
              <a:path w="1625600" h="2006600" stroke="0" extrusionOk="0">
                <a:moveTo>
                  <a:pt x="0" y="1003300"/>
                </a:moveTo>
                <a:cubicBezTo>
                  <a:pt x="-38978" y="425150"/>
                  <a:pt x="240101" y="46465"/>
                  <a:pt x="812800" y="0"/>
                </a:cubicBezTo>
                <a:cubicBezTo>
                  <a:pt x="1350389" y="18672"/>
                  <a:pt x="1522268" y="452479"/>
                  <a:pt x="1625600" y="1003300"/>
                </a:cubicBezTo>
                <a:cubicBezTo>
                  <a:pt x="1602553" y="1579914"/>
                  <a:pt x="1238934" y="2132416"/>
                  <a:pt x="812800" y="2006600"/>
                </a:cubicBezTo>
                <a:cubicBezTo>
                  <a:pt x="268358" y="1954325"/>
                  <a:pt x="142945" y="1625707"/>
                  <a:pt x="0" y="100330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70372"/>
            </a:schemeClr>
          </a:solidFill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ScienceClass">
            <a:extLst>
              <a:ext uri="{FF2B5EF4-FFF2-40B4-BE49-F238E27FC236}">
                <a16:creationId xmlns:a16="http://schemas.microsoft.com/office/drawing/2014/main" id="{30A05FBB-17FA-9BE5-FA4A-9061C911232B}"/>
              </a:ext>
            </a:extLst>
          </p:cNvPr>
          <p:cNvSpPr/>
          <p:nvPr/>
        </p:nvSpPr>
        <p:spPr>
          <a:xfrm>
            <a:off x="6451600" y="2070100"/>
            <a:ext cx="2374900" cy="2070100"/>
          </a:xfrm>
          <a:custGeom>
            <a:avLst/>
            <a:gdLst>
              <a:gd name="connsiteX0" fmla="*/ 0 w 2374900"/>
              <a:gd name="connsiteY0" fmla="*/ 1035050 h 2070100"/>
              <a:gd name="connsiteX1" fmla="*/ 1187450 w 2374900"/>
              <a:gd name="connsiteY1" fmla="*/ 0 h 2070100"/>
              <a:gd name="connsiteX2" fmla="*/ 2374900 w 2374900"/>
              <a:gd name="connsiteY2" fmla="*/ 1035050 h 2070100"/>
              <a:gd name="connsiteX3" fmla="*/ 1187450 w 2374900"/>
              <a:gd name="connsiteY3" fmla="*/ 2070100 h 2070100"/>
              <a:gd name="connsiteX4" fmla="*/ 0 w 2374900"/>
              <a:gd name="connsiteY4" fmla="*/ 1035050 h 207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4900" h="2070100" fill="none" extrusionOk="0">
                <a:moveTo>
                  <a:pt x="0" y="1035050"/>
                </a:moveTo>
                <a:cubicBezTo>
                  <a:pt x="29026" y="466851"/>
                  <a:pt x="598579" y="-137763"/>
                  <a:pt x="1187450" y="0"/>
                </a:cubicBezTo>
                <a:cubicBezTo>
                  <a:pt x="1770226" y="-11184"/>
                  <a:pt x="2299702" y="534206"/>
                  <a:pt x="2374900" y="1035050"/>
                </a:cubicBezTo>
                <a:cubicBezTo>
                  <a:pt x="2366809" y="1529534"/>
                  <a:pt x="1823635" y="2097375"/>
                  <a:pt x="1187450" y="2070100"/>
                </a:cubicBezTo>
                <a:cubicBezTo>
                  <a:pt x="634568" y="2127724"/>
                  <a:pt x="104787" y="1631887"/>
                  <a:pt x="0" y="1035050"/>
                </a:cubicBezTo>
                <a:close/>
              </a:path>
              <a:path w="2374900" h="2070100" stroke="0" extrusionOk="0">
                <a:moveTo>
                  <a:pt x="0" y="1035050"/>
                </a:moveTo>
                <a:cubicBezTo>
                  <a:pt x="-122619" y="387774"/>
                  <a:pt x="499588" y="12029"/>
                  <a:pt x="1187450" y="0"/>
                </a:cubicBezTo>
                <a:cubicBezTo>
                  <a:pt x="1933327" y="18961"/>
                  <a:pt x="2275978" y="466553"/>
                  <a:pt x="2374900" y="1035050"/>
                </a:cubicBezTo>
                <a:cubicBezTo>
                  <a:pt x="2284813" y="1694667"/>
                  <a:pt x="1820851" y="2193965"/>
                  <a:pt x="1187450" y="2070100"/>
                </a:cubicBezTo>
                <a:cubicBezTo>
                  <a:pt x="461616" y="2031789"/>
                  <a:pt x="92928" y="1651094"/>
                  <a:pt x="0" y="1035050"/>
                </a:cubicBezTo>
                <a:close/>
              </a:path>
            </a:pathLst>
          </a:custGeom>
          <a:solidFill>
            <a:srgbClr val="D10000">
              <a:alpha val="50064"/>
            </a:srgbClr>
          </a:solidFill>
          <a:ln>
            <a:solidFill>
              <a:srgbClr val="D1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!!ArtClass">
            <a:extLst>
              <a:ext uri="{FF2B5EF4-FFF2-40B4-BE49-F238E27FC236}">
                <a16:creationId xmlns:a16="http://schemas.microsoft.com/office/drawing/2014/main" id="{0BEDE002-A34A-253D-3351-E0ECCCE01D79}"/>
              </a:ext>
            </a:extLst>
          </p:cNvPr>
          <p:cNvSpPr/>
          <p:nvPr/>
        </p:nvSpPr>
        <p:spPr>
          <a:xfrm rot="2986468">
            <a:off x="5680780" y="4523145"/>
            <a:ext cx="2469266" cy="1691826"/>
          </a:xfrm>
          <a:custGeom>
            <a:avLst/>
            <a:gdLst>
              <a:gd name="connsiteX0" fmla="*/ 0 w 2469266"/>
              <a:gd name="connsiteY0" fmla="*/ 845913 h 1691826"/>
              <a:gd name="connsiteX1" fmla="*/ 1234633 w 2469266"/>
              <a:gd name="connsiteY1" fmla="*/ 0 h 1691826"/>
              <a:gd name="connsiteX2" fmla="*/ 2469266 w 2469266"/>
              <a:gd name="connsiteY2" fmla="*/ 845913 h 1691826"/>
              <a:gd name="connsiteX3" fmla="*/ 1234633 w 2469266"/>
              <a:gd name="connsiteY3" fmla="*/ 1691826 h 1691826"/>
              <a:gd name="connsiteX4" fmla="*/ 0 w 2469266"/>
              <a:gd name="connsiteY4" fmla="*/ 845913 h 169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266" h="1691826" fill="none" extrusionOk="0">
                <a:moveTo>
                  <a:pt x="0" y="845913"/>
                </a:moveTo>
                <a:cubicBezTo>
                  <a:pt x="53044" y="385021"/>
                  <a:pt x="635160" y="-169570"/>
                  <a:pt x="1234633" y="0"/>
                </a:cubicBezTo>
                <a:cubicBezTo>
                  <a:pt x="1886376" y="-4613"/>
                  <a:pt x="2374950" y="467526"/>
                  <a:pt x="2469266" y="845913"/>
                </a:cubicBezTo>
                <a:cubicBezTo>
                  <a:pt x="2462173" y="1245452"/>
                  <a:pt x="1883900" y="1737133"/>
                  <a:pt x="1234633" y="1691826"/>
                </a:cubicBezTo>
                <a:cubicBezTo>
                  <a:pt x="609971" y="1723853"/>
                  <a:pt x="129587" y="1344256"/>
                  <a:pt x="0" y="845913"/>
                </a:cubicBezTo>
                <a:close/>
              </a:path>
              <a:path w="2469266" h="1691826" stroke="0" extrusionOk="0">
                <a:moveTo>
                  <a:pt x="0" y="845913"/>
                </a:moveTo>
                <a:cubicBezTo>
                  <a:pt x="-24082" y="363873"/>
                  <a:pt x="437593" y="43226"/>
                  <a:pt x="1234633" y="0"/>
                </a:cubicBezTo>
                <a:cubicBezTo>
                  <a:pt x="1929680" y="2774"/>
                  <a:pt x="2361170" y="382165"/>
                  <a:pt x="2469266" y="845913"/>
                </a:cubicBezTo>
                <a:cubicBezTo>
                  <a:pt x="2455438" y="1326602"/>
                  <a:pt x="1884070" y="1871089"/>
                  <a:pt x="1234633" y="1691826"/>
                </a:cubicBezTo>
                <a:cubicBezTo>
                  <a:pt x="494004" y="1659677"/>
                  <a:pt x="103209" y="1362412"/>
                  <a:pt x="0" y="845913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40D65-708D-35A3-209C-FB544E973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documents by topic</a:t>
            </a:r>
          </a:p>
        </p:txBody>
      </p:sp>
      <p:sp>
        <p:nvSpPr>
          <p:cNvPr id="6" name="!!DocLifting">
            <a:extLst>
              <a:ext uri="{FF2B5EF4-FFF2-40B4-BE49-F238E27FC236}">
                <a16:creationId xmlns:a16="http://schemas.microsoft.com/office/drawing/2014/main" id="{5D0307B3-BEA1-C77D-3371-C9D09730AB21}"/>
              </a:ext>
            </a:extLst>
          </p:cNvPr>
          <p:cNvSpPr/>
          <p:nvPr/>
        </p:nvSpPr>
        <p:spPr>
          <a:xfrm>
            <a:off x="4724400" y="3746500"/>
            <a:ext cx="266700" cy="2667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!!DocFutbol">
            <a:extLst>
              <a:ext uri="{FF2B5EF4-FFF2-40B4-BE49-F238E27FC236}">
                <a16:creationId xmlns:a16="http://schemas.microsoft.com/office/drawing/2014/main" id="{F98C90D4-F47D-68FD-14CD-DFA295CE6CA2}"/>
              </a:ext>
            </a:extLst>
          </p:cNvPr>
          <p:cNvSpPr/>
          <p:nvPr/>
        </p:nvSpPr>
        <p:spPr>
          <a:xfrm>
            <a:off x="3962400" y="4076700"/>
            <a:ext cx="266700" cy="2667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!!DocClimbing">
            <a:extLst>
              <a:ext uri="{FF2B5EF4-FFF2-40B4-BE49-F238E27FC236}">
                <a16:creationId xmlns:a16="http://schemas.microsoft.com/office/drawing/2014/main" id="{909121CD-E93B-C40C-3475-60D8FB499CE2}"/>
              </a:ext>
            </a:extLst>
          </p:cNvPr>
          <p:cNvSpPr/>
          <p:nvPr/>
        </p:nvSpPr>
        <p:spPr>
          <a:xfrm>
            <a:off x="4711700" y="4318000"/>
            <a:ext cx="266700" cy="2667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!!DocRibbons">
            <a:extLst>
              <a:ext uri="{FF2B5EF4-FFF2-40B4-BE49-F238E27FC236}">
                <a16:creationId xmlns:a16="http://schemas.microsoft.com/office/drawing/2014/main" id="{7783D083-1950-0B0D-5F9F-9F909DB65EB1}"/>
              </a:ext>
            </a:extLst>
          </p:cNvPr>
          <p:cNvSpPr/>
          <p:nvPr/>
        </p:nvSpPr>
        <p:spPr>
          <a:xfrm>
            <a:off x="4165600" y="4787900"/>
            <a:ext cx="266700" cy="2667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!!DocNeuron">
            <a:extLst>
              <a:ext uri="{FF2B5EF4-FFF2-40B4-BE49-F238E27FC236}">
                <a16:creationId xmlns:a16="http://schemas.microsoft.com/office/drawing/2014/main" id="{3317D215-944C-DBD4-510C-EAF38B929CA6}"/>
              </a:ext>
            </a:extLst>
          </p:cNvPr>
          <p:cNvSpPr/>
          <p:nvPr/>
        </p:nvSpPr>
        <p:spPr>
          <a:xfrm>
            <a:off x="7493000" y="2463800"/>
            <a:ext cx="266700" cy="266700"/>
          </a:xfrm>
          <a:prstGeom prst="ellipse">
            <a:avLst/>
          </a:prstGeom>
          <a:solidFill>
            <a:srgbClr val="D10D14">
              <a:alpha val="7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!!DocFlask">
            <a:extLst>
              <a:ext uri="{FF2B5EF4-FFF2-40B4-BE49-F238E27FC236}">
                <a16:creationId xmlns:a16="http://schemas.microsoft.com/office/drawing/2014/main" id="{30F3258E-0335-10AC-66A6-FE584903D8CF}"/>
              </a:ext>
            </a:extLst>
          </p:cNvPr>
          <p:cNvSpPr/>
          <p:nvPr/>
        </p:nvSpPr>
        <p:spPr>
          <a:xfrm>
            <a:off x="8039100" y="2844800"/>
            <a:ext cx="266700" cy="266700"/>
          </a:xfrm>
          <a:prstGeom prst="ellipse">
            <a:avLst/>
          </a:prstGeom>
          <a:solidFill>
            <a:srgbClr val="D10D14">
              <a:alpha val="7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!!DocCell">
            <a:extLst>
              <a:ext uri="{FF2B5EF4-FFF2-40B4-BE49-F238E27FC236}">
                <a16:creationId xmlns:a16="http://schemas.microsoft.com/office/drawing/2014/main" id="{7CBBC52D-37D4-8C0A-40A9-95877BB47FE5}"/>
              </a:ext>
            </a:extLst>
          </p:cNvPr>
          <p:cNvSpPr/>
          <p:nvPr/>
        </p:nvSpPr>
        <p:spPr>
          <a:xfrm>
            <a:off x="7010400" y="3060700"/>
            <a:ext cx="266700" cy="266700"/>
          </a:xfrm>
          <a:prstGeom prst="ellipse">
            <a:avLst/>
          </a:prstGeom>
          <a:solidFill>
            <a:srgbClr val="D10D14">
              <a:alpha val="7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!!DocAtom">
            <a:extLst>
              <a:ext uri="{FF2B5EF4-FFF2-40B4-BE49-F238E27FC236}">
                <a16:creationId xmlns:a16="http://schemas.microsoft.com/office/drawing/2014/main" id="{B33D346F-057C-8122-0FCD-99F7042E95E6}"/>
              </a:ext>
            </a:extLst>
          </p:cNvPr>
          <p:cNvSpPr/>
          <p:nvPr/>
        </p:nvSpPr>
        <p:spPr>
          <a:xfrm>
            <a:off x="7607300" y="3429000"/>
            <a:ext cx="266700" cy="266700"/>
          </a:xfrm>
          <a:prstGeom prst="ellipse">
            <a:avLst/>
          </a:prstGeom>
          <a:solidFill>
            <a:srgbClr val="D10D14">
              <a:alpha val="7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!!DocTheater">
            <a:extLst>
              <a:ext uri="{FF2B5EF4-FFF2-40B4-BE49-F238E27FC236}">
                <a16:creationId xmlns:a16="http://schemas.microsoft.com/office/drawing/2014/main" id="{B6B97FAA-115E-44E6-77C0-4DECC79ECA48}"/>
              </a:ext>
            </a:extLst>
          </p:cNvPr>
          <p:cNvSpPr/>
          <p:nvPr/>
        </p:nvSpPr>
        <p:spPr>
          <a:xfrm>
            <a:off x="6324600" y="4559300"/>
            <a:ext cx="266700" cy="2667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!!DocPuppet">
            <a:extLst>
              <a:ext uri="{FF2B5EF4-FFF2-40B4-BE49-F238E27FC236}">
                <a16:creationId xmlns:a16="http://schemas.microsoft.com/office/drawing/2014/main" id="{25ED5879-84A1-437D-319D-66D9AA6A1491}"/>
              </a:ext>
            </a:extLst>
          </p:cNvPr>
          <p:cNvSpPr/>
          <p:nvPr/>
        </p:nvSpPr>
        <p:spPr>
          <a:xfrm>
            <a:off x="6781800" y="5892800"/>
            <a:ext cx="266700" cy="2667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!!DocMaracas">
            <a:extLst>
              <a:ext uri="{FF2B5EF4-FFF2-40B4-BE49-F238E27FC236}">
                <a16:creationId xmlns:a16="http://schemas.microsoft.com/office/drawing/2014/main" id="{7507D667-A15B-F231-2F46-0A65852C7A06}"/>
              </a:ext>
            </a:extLst>
          </p:cNvPr>
          <p:cNvSpPr/>
          <p:nvPr/>
        </p:nvSpPr>
        <p:spPr>
          <a:xfrm>
            <a:off x="6845300" y="4635500"/>
            <a:ext cx="266700" cy="2667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!!DocDjembe">
            <a:extLst>
              <a:ext uri="{FF2B5EF4-FFF2-40B4-BE49-F238E27FC236}">
                <a16:creationId xmlns:a16="http://schemas.microsoft.com/office/drawing/2014/main" id="{E7B4ACEF-011B-7D98-EFB6-D2E6FD88502E}"/>
              </a:ext>
            </a:extLst>
          </p:cNvPr>
          <p:cNvSpPr/>
          <p:nvPr/>
        </p:nvSpPr>
        <p:spPr>
          <a:xfrm>
            <a:off x="7239000" y="5232400"/>
            <a:ext cx="266700" cy="2667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!!IconRunner" descr="Hurdle outline">
            <a:extLst>
              <a:ext uri="{FF2B5EF4-FFF2-40B4-BE49-F238E27FC236}">
                <a16:creationId xmlns:a16="http://schemas.microsoft.com/office/drawing/2014/main" id="{6EC3EA2D-A0EA-8C53-3311-6A30DAFB2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4944" y="3034921"/>
            <a:ext cx="717455" cy="717455"/>
          </a:xfrm>
          <a:prstGeom prst="rect">
            <a:avLst/>
          </a:prstGeom>
        </p:spPr>
      </p:pic>
      <p:pic>
        <p:nvPicPr>
          <p:cNvPr id="12" name="!!IconArt" descr="Palette outline">
            <a:extLst>
              <a:ext uri="{FF2B5EF4-FFF2-40B4-BE49-F238E27FC236}">
                <a16:creationId xmlns:a16="http://schemas.microsoft.com/office/drawing/2014/main" id="{D4D15C89-829C-6A16-3C1E-033EF3098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6824" y="5664200"/>
            <a:ext cx="718972" cy="718972"/>
          </a:xfrm>
          <a:prstGeom prst="rect">
            <a:avLst/>
          </a:prstGeom>
        </p:spPr>
      </p:pic>
      <p:pic>
        <p:nvPicPr>
          <p:cNvPr id="13" name="!!IconDNA" descr="DNA outline">
            <a:extLst>
              <a:ext uri="{FF2B5EF4-FFF2-40B4-BE49-F238E27FC236}">
                <a16:creationId xmlns:a16="http://schemas.microsoft.com/office/drawing/2014/main" id="{4C93631B-B73F-0AAA-2917-8BA63E9B2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129870">
            <a:off x="8814179" y="2540000"/>
            <a:ext cx="652628" cy="6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6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CF240-9F50-2CD5-2852-07EFFAD19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BB947FB7-9308-7E89-79AE-431CA9BFEAF9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A59CB9F8-5446-3A86-D843-765089D27FEC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96E14D80-4715-75DC-0AF3-365B2FB38EDA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C68E86A7-5A94-7106-EA7B-56F7D6AD777D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12F0F8-8FA8-979F-2DCC-ED7AEBFD299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15317004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707C-DB0A-024A-7A15-BDC0A404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5AE1E-B6C8-CD92-14FB-BB036131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1"/>
            <a:ext cx="10515600" cy="10131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objective is to map high-dimensional data to a visualizable or otherwise manageable low-dimensional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240E4-1C2F-4DB5-23F4-9713E8B4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14" y="2878121"/>
            <a:ext cx="9794555" cy="2320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D3D20-9251-1F95-072E-7EF265CE5FF2}"/>
              </a:ext>
            </a:extLst>
          </p:cNvPr>
          <p:cNvSpPr txBox="1"/>
          <p:nvPr/>
        </p:nvSpPr>
        <p:spPr>
          <a:xfrm>
            <a:off x="8212256" y="6256961"/>
            <a:ext cx="39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*Image from Single-cell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6183263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3982-0DA8-AABA-0F5A-C7ACEE01C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– Blob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F74CE-254F-5816-DC62-94B284F7C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10747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is a more realistic example, with blob-like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74193-84BD-539E-9CA0-50F81B8E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55" y="2805625"/>
            <a:ext cx="9723456" cy="29992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D99898-6828-3D70-49C9-0F53C4472DD9}"/>
              </a:ext>
            </a:extLst>
          </p:cNvPr>
          <p:cNvSpPr txBox="1"/>
          <p:nvPr/>
        </p:nvSpPr>
        <p:spPr>
          <a:xfrm>
            <a:off x="9174822" y="6246687"/>
            <a:ext cx="288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*Image from </a:t>
            </a:r>
            <a:r>
              <a:rPr lang="en-US" dirty="0" err="1"/>
              <a:t>Roboflow</a:t>
            </a:r>
            <a:r>
              <a:rPr lang="en-US" dirty="0"/>
              <a:t> Blog</a:t>
            </a:r>
          </a:p>
        </p:txBody>
      </p:sp>
    </p:spTree>
    <p:extLst>
      <p:ext uri="{BB962C8B-B14F-4D97-AF65-F5344CB8AC3E}">
        <p14:creationId xmlns:p14="http://schemas.microsoft.com/office/powerpoint/2010/main" val="6702640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1225-634F-CA12-4DF2-474EF9486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Dimensionality Reduction – Complex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DC3728-F32C-59AD-9E4B-7CEA112DF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1"/>
            <a:ext cx="10515600" cy="509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This is a more realistic example, with highly structured, non-linear data.</a:t>
            </a:r>
          </a:p>
        </p:txBody>
      </p:sp>
      <p:pic>
        <p:nvPicPr>
          <p:cNvPr id="4" name="Picture 2" descr="Fig. 10">
            <a:extLst>
              <a:ext uri="{FF2B5EF4-FFF2-40B4-BE49-F238E27FC236}">
                <a16:creationId xmlns:a16="http://schemas.microsoft.com/office/drawing/2014/main" id="{1162E3FC-E44D-0F42-D0B7-C01FFDA8B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305" y="2057928"/>
            <a:ext cx="5248292" cy="409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AA0EE4-B95B-BABB-1C31-73C603CC9355}"/>
              </a:ext>
            </a:extLst>
          </p:cNvPr>
          <p:cNvSpPr txBox="1"/>
          <p:nvPr/>
        </p:nvSpPr>
        <p:spPr>
          <a:xfrm>
            <a:off x="1589072" y="6298058"/>
            <a:ext cx="1060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*Image from Jia et al., “Feature dimensionality reduction: a review”, </a:t>
            </a:r>
            <a:r>
              <a:rPr lang="en-US" i="1" dirty="0"/>
              <a:t>Complex and Intelligent Systems </a:t>
            </a:r>
            <a:r>
              <a:rPr lang="en-US" dirty="0"/>
              <a:t>2022.</a:t>
            </a:r>
          </a:p>
        </p:txBody>
      </p:sp>
    </p:spTree>
    <p:extLst>
      <p:ext uri="{BB962C8B-B14F-4D97-AF65-F5344CB8AC3E}">
        <p14:creationId xmlns:p14="http://schemas.microsoft.com/office/powerpoint/2010/main" val="3505680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70DDF-7591-8016-6990-8E7B55FA1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884A-1155-5856-3488-4B923E67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Your Own Data (BYOD)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76EB4-3566-2940-E3C7-E49EF2016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Aptos"/>
                <a:ea typeface="Calibri"/>
                <a:cs typeface="Cordia New"/>
              </a:rPr>
              <a:t>Weekly working group for mutual accountability and advice from our staff and other BYOD participants.</a:t>
            </a:r>
          </a:p>
          <a:p>
            <a:pPr marL="0" indent="0" algn="just">
              <a:buNone/>
            </a:pPr>
            <a:endParaRPr lang="en-US" dirty="0">
              <a:latin typeface="Aptos"/>
              <a:ea typeface="Calibri"/>
              <a:cs typeface="Cordia New"/>
            </a:endParaRPr>
          </a:p>
          <a:p>
            <a:pPr marL="0" indent="0" algn="just">
              <a:buNone/>
            </a:pPr>
            <a:r>
              <a:rPr lang="en-US" dirty="0">
                <a:latin typeface="Aptos"/>
                <a:ea typeface="Calibri"/>
                <a:cs typeface="Cordia New"/>
              </a:rPr>
              <a:t>Great stress-free environment to progress on your research project!</a:t>
            </a:r>
          </a:p>
          <a:p>
            <a:pPr marL="0" indent="0" algn="just">
              <a:buNone/>
            </a:pPr>
            <a:endParaRPr lang="en-US" dirty="0">
              <a:latin typeface="Aptos"/>
              <a:ea typeface="Calibri"/>
              <a:cs typeface="Cordia New"/>
            </a:endParaRPr>
          </a:p>
          <a:p>
            <a:pPr marL="0" indent="0" algn="just">
              <a:buNone/>
            </a:pPr>
            <a:endParaRPr lang="en-US" dirty="0">
              <a:latin typeface="Aptos"/>
              <a:ea typeface="Calibri"/>
              <a:cs typeface="Cordia New"/>
            </a:endParaRPr>
          </a:p>
          <a:p>
            <a:pPr marL="0" indent="0" algn="just">
              <a:buNone/>
            </a:pPr>
            <a:endParaRPr lang="en-US" dirty="0">
              <a:latin typeface="Aptos"/>
              <a:ea typeface="Calibri"/>
              <a:cs typeface="Cordia New"/>
            </a:endParaRPr>
          </a:p>
          <a:p>
            <a:pPr marL="0" indent="0" algn="just">
              <a:buNone/>
            </a:pPr>
            <a:endParaRPr lang="en-US" dirty="0">
              <a:latin typeface="Aptos"/>
              <a:ea typeface="Calibri"/>
              <a:cs typeface="Cordia New"/>
            </a:endParaRPr>
          </a:p>
          <a:p>
            <a:pPr marL="0" indent="0" algn="ctr">
              <a:buNone/>
            </a:pPr>
            <a:r>
              <a:rPr lang="en-US" dirty="0">
                <a:latin typeface="Aptos"/>
                <a:ea typeface="Calibri"/>
                <a:cs typeface="Cordia New"/>
              </a:rPr>
              <a:t>Find more information at </a:t>
            </a:r>
            <a:r>
              <a:rPr lang="en-US" dirty="0">
                <a:latin typeface="Aptos"/>
                <a:ea typeface="Calibri"/>
                <a:cs typeface="Cordia New"/>
                <a:hlinkClick r:id="rId2"/>
              </a:rPr>
              <a:t>bit.ly/byod_groups</a:t>
            </a:r>
            <a:endParaRPr lang="en-US" dirty="0">
              <a:latin typeface="Apto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525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9811-36FF-435C-7BB4-2C99A0D5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7146B-6CED-6191-6133-907EBC12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Post-it notes 🟥 🟦</a:t>
            </a:r>
          </a:p>
          <a:p>
            <a:r>
              <a:rPr lang="en-US" sz="2400" dirty="0"/>
              <a:t>Questions or need help?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🟥</a:t>
            </a:r>
          </a:p>
          <a:p>
            <a:r>
              <a:rPr lang="en-US" sz="2400" dirty="0"/>
              <a:t>Completed an exercise?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🟦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dirty="0"/>
              <a:t>Don’t be afraid to ask questions!</a:t>
            </a:r>
          </a:p>
        </p:txBody>
      </p:sp>
    </p:spTree>
    <p:extLst>
      <p:ext uri="{BB962C8B-B14F-4D97-AF65-F5344CB8AC3E}">
        <p14:creationId xmlns:p14="http://schemas.microsoft.com/office/powerpoint/2010/main" val="1615984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DB76-6D73-0610-2B21-02DE1213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BAA9E-457C-FDC7-CC7F-E31AD284B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dirty="0"/>
              <a:t>AI for Research </a:t>
            </a:r>
            <a:r>
              <a:rPr lang="en-US" sz="2000" dirty="0"/>
              <a:t>(Sep 2 – Sep 5)</a:t>
            </a:r>
          </a:p>
          <a:p>
            <a:pPr marL="0" indent="0">
              <a:spcBef>
                <a:spcPts val="2200"/>
              </a:spcBef>
              <a:buNone/>
            </a:pPr>
            <a:endParaRPr lang="en-US" sz="2000" dirty="0"/>
          </a:p>
          <a:p>
            <a:pPr marL="0" indent="0">
              <a:spcBef>
                <a:spcPts val="2200"/>
              </a:spcBef>
              <a:buNone/>
            </a:pPr>
            <a:endParaRPr lang="en-US" sz="2000" dirty="0"/>
          </a:p>
          <a:p>
            <a:pPr marL="0" indent="0">
              <a:spcBef>
                <a:spcPts val="2200"/>
              </a:spcBef>
              <a:buNone/>
            </a:pPr>
            <a:r>
              <a:rPr lang="en-US" sz="1400" dirty="0">
                <a:hlinkClick r:id="rId2"/>
              </a:rPr>
              <a:t>https://www.it.northwestern.edu/departments/it-services-support/research/training-and-consultation/research-code-academy.html</a:t>
            </a:r>
            <a:endParaRPr lang="en-US" sz="1400" dirty="0"/>
          </a:p>
          <a:p>
            <a:pPr marL="0" indent="0">
              <a:spcBef>
                <a:spcPts val="2200"/>
              </a:spcBef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94445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DB76-6D73-0610-2B21-02DE1213D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038"/>
            <a:ext cx="10515600" cy="899795"/>
          </a:xfrm>
        </p:spPr>
        <p:txBody>
          <a:bodyPr>
            <a:normAutofit/>
          </a:bodyPr>
          <a:lstStyle/>
          <a:p>
            <a:r>
              <a:rPr lang="en-US" dirty="0"/>
              <a:t>AI’s Impact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BAA9E-457C-FDC7-CC7F-E31AD284B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5118"/>
            <a:ext cx="10515600" cy="51800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/>
              <a:t>AI relies on extensive human labor, sometimes under exploitative conditions</a:t>
            </a:r>
            <a:endParaRPr lang="en-US" sz="2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Mining for minerals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Training, content moderation, etc.</a:t>
            </a:r>
          </a:p>
          <a:p>
            <a:endParaRPr lang="en-US" sz="2600" dirty="0"/>
          </a:p>
          <a:p>
            <a:r>
              <a:rPr lang="en-US" sz="2600" dirty="0"/>
              <a:t>AI relies on environmental resources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AI may impact people disproportionally and in undesirable ways</a:t>
            </a:r>
          </a:p>
        </p:txBody>
      </p:sp>
    </p:spTree>
    <p:extLst>
      <p:ext uri="{BB962C8B-B14F-4D97-AF65-F5344CB8AC3E}">
        <p14:creationId xmlns:p14="http://schemas.microsoft.com/office/powerpoint/2010/main" val="4093799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8353</TotalTime>
  <Words>1726</Words>
  <Application>Microsoft Macintosh PowerPoint</Application>
  <PresentationFormat>Widescreen</PresentationFormat>
  <Paragraphs>290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Aptos</vt:lpstr>
      <vt:lpstr>Aptos Display</vt:lpstr>
      <vt:lpstr>Arial</vt:lpstr>
      <vt:lpstr>Calibri</vt:lpstr>
      <vt:lpstr>Courier New</vt:lpstr>
      <vt:lpstr>Wingdings</vt:lpstr>
      <vt:lpstr>Office Theme</vt:lpstr>
      <vt:lpstr>Machine Learning with scikit-learn</vt:lpstr>
      <vt:lpstr>Machine Learning with Scikit-Learn</vt:lpstr>
      <vt:lpstr>PowerPoint Presentation</vt:lpstr>
      <vt:lpstr>This workshop is brought to you by:</vt:lpstr>
      <vt:lpstr>Collaborative project support</vt:lpstr>
      <vt:lpstr>Bring Your Own Data (BYOD)</vt:lpstr>
      <vt:lpstr>Logistics</vt:lpstr>
      <vt:lpstr>What’s next?</vt:lpstr>
      <vt:lpstr>AI’s Impact</vt:lpstr>
      <vt:lpstr>Warning!</vt:lpstr>
      <vt:lpstr>PowerPoint Presentation</vt:lpstr>
      <vt:lpstr>Teams and ice-breaking activity</vt:lpstr>
      <vt:lpstr>What do we want to learn in ML?</vt:lpstr>
      <vt:lpstr>Example 1. Learning a linear relationship</vt:lpstr>
      <vt:lpstr>Learning a linear relationship</vt:lpstr>
      <vt:lpstr>Learning a linear relationship</vt:lpstr>
      <vt:lpstr>Example 2. Classifying hand-written digits</vt:lpstr>
      <vt:lpstr>Classifying hand-written digits</vt:lpstr>
      <vt:lpstr>Classifying hand-written digits</vt:lpstr>
      <vt:lpstr>Example 3. Clustering documents by topic</vt:lpstr>
      <vt:lpstr>Clustering documents by topic</vt:lpstr>
      <vt:lpstr>Clustering documents by topic</vt:lpstr>
      <vt:lpstr>Clustering documents by topic</vt:lpstr>
      <vt:lpstr>Clustering documents by topic</vt:lpstr>
      <vt:lpstr>Clustering documents by topic</vt:lpstr>
      <vt:lpstr>Examples</vt:lpstr>
      <vt:lpstr>When Do We Use Machine Learning?</vt:lpstr>
      <vt:lpstr>More examples of ML tasks</vt:lpstr>
      <vt:lpstr>Activity</vt:lpstr>
      <vt:lpstr>PowerPoint Presentation</vt:lpstr>
      <vt:lpstr>Learning a linear relationship</vt:lpstr>
      <vt:lpstr>Learning a linear relationship</vt:lpstr>
      <vt:lpstr>Learning a linear relationship</vt:lpstr>
      <vt:lpstr>PowerPoint Presentation</vt:lpstr>
      <vt:lpstr>Should we perfectly fit our observations?</vt:lpstr>
      <vt:lpstr>Example</vt:lpstr>
      <vt:lpstr>Generalization</vt:lpstr>
      <vt:lpstr>Bias-Variance trade-off</vt:lpstr>
      <vt:lpstr>How to find a generalizable hypothesis?</vt:lpstr>
      <vt:lpstr>PowerPoint Presentation</vt:lpstr>
      <vt:lpstr>Labeled data</vt:lpstr>
      <vt:lpstr>Classification: find class regions</vt:lpstr>
      <vt:lpstr>Example</vt:lpstr>
      <vt:lpstr>Example</vt:lpstr>
      <vt:lpstr>Then what?</vt:lpstr>
      <vt:lpstr>PowerPoint Presentation</vt:lpstr>
      <vt:lpstr>Cross-validation</vt:lpstr>
      <vt:lpstr>Cross-validation</vt:lpstr>
      <vt:lpstr>Cross-validation</vt:lpstr>
      <vt:lpstr>PowerPoint Presentation</vt:lpstr>
      <vt:lpstr>Clustering</vt:lpstr>
      <vt:lpstr>Clustering documents by topic</vt:lpstr>
      <vt:lpstr>Clustering documents by topic</vt:lpstr>
      <vt:lpstr>Clustering documents by topic</vt:lpstr>
      <vt:lpstr>PowerPoint Presentation</vt:lpstr>
      <vt:lpstr>Dimensionality Reduction</vt:lpstr>
      <vt:lpstr>Dimensionality Reduction – Blob Data</vt:lpstr>
      <vt:lpstr>Dimensionality Reduction – Complex 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Efren Nauvoo Cruz Cortes</dc:creator>
  <cp:lastModifiedBy>Efren Nauvoo Cruz Cortes</cp:lastModifiedBy>
  <cp:revision>37</cp:revision>
  <dcterms:created xsi:type="dcterms:W3CDTF">2025-06-17T21:36:15Z</dcterms:created>
  <dcterms:modified xsi:type="dcterms:W3CDTF">2025-07-07T18:35:06Z</dcterms:modified>
</cp:coreProperties>
</file>